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290" r:id="rId3"/>
    <p:sldId id="352" r:id="rId4"/>
    <p:sldId id="390" r:id="rId5"/>
    <p:sldId id="410" r:id="rId6"/>
    <p:sldId id="446" r:id="rId7"/>
    <p:sldId id="462" r:id="rId8"/>
    <p:sldId id="451" r:id="rId9"/>
    <p:sldId id="454" r:id="rId10"/>
    <p:sldId id="456" r:id="rId11"/>
    <p:sldId id="453" r:id="rId12"/>
    <p:sldId id="452" r:id="rId13"/>
    <p:sldId id="455" r:id="rId14"/>
    <p:sldId id="459" r:id="rId15"/>
    <p:sldId id="475" r:id="rId16"/>
    <p:sldId id="376" r:id="rId17"/>
    <p:sldId id="474" r:id="rId18"/>
    <p:sldId id="473" r:id="rId19"/>
    <p:sldId id="464" r:id="rId20"/>
    <p:sldId id="467" r:id="rId21"/>
    <p:sldId id="465" r:id="rId22"/>
    <p:sldId id="466" r:id="rId23"/>
    <p:sldId id="470" r:id="rId24"/>
    <p:sldId id="471" r:id="rId25"/>
    <p:sldId id="469" r:id="rId26"/>
    <p:sldId id="47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AF5FF"/>
    <a:srgbClr val="F5FDFF"/>
    <a:srgbClr val="F5E7FF"/>
    <a:srgbClr val="FFE7FF"/>
    <a:srgbClr val="F3E7FF"/>
    <a:srgbClr val="FEFEFF"/>
    <a:srgbClr val="FEFFFF"/>
    <a:srgbClr val="F4F3E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5" autoAdjust="0"/>
    <p:restoredTop sz="93961" autoAdjust="0"/>
  </p:normalViewPr>
  <p:slideViewPr>
    <p:cSldViewPr>
      <p:cViewPr>
        <p:scale>
          <a:sx n="83" d="100"/>
          <a:sy n="83" d="100"/>
        </p:scale>
        <p:origin x="-1363" y="-6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86"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E208E59-D6F8-4E1E-9EAA-839FE8537719}" type="datetimeFigureOut">
              <a:rPr lang="en-US" smtClean="0"/>
              <a:pPr/>
              <a:t>10/21/2014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074029-7199-43F8-A0E0-805DF7B78D67}" type="slidenum">
              <a:rPr lang="en-US" smtClean="0"/>
              <a:pPr/>
              <a:t>‹#›</a:t>
            </a:fld>
            <a:endParaRPr lang="en-US"/>
          </a:p>
        </p:txBody>
      </p:sp>
    </p:spTree>
    <p:extLst>
      <p:ext uri="{BB962C8B-B14F-4D97-AF65-F5344CB8AC3E}">
        <p14:creationId xmlns:p14="http://schemas.microsoft.com/office/powerpoint/2010/main" xmlns="" val="12101614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FC771B-00AA-4354-988C-1539E36F3B69}" type="datetimeFigureOut">
              <a:rPr lang="en-US" smtClean="0"/>
              <a:pPr/>
              <a:t>10/21/2014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810BD8-792C-44A3-8305-8321E81EFB81}" type="slidenum">
              <a:rPr lang="en-US" smtClean="0"/>
              <a:pPr/>
              <a:t>‹#›</a:t>
            </a:fld>
            <a:endParaRPr lang="en-US"/>
          </a:p>
        </p:txBody>
      </p:sp>
    </p:spTree>
    <p:extLst>
      <p:ext uri="{BB962C8B-B14F-4D97-AF65-F5344CB8AC3E}">
        <p14:creationId xmlns:p14="http://schemas.microsoft.com/office/powerpoint/2010/main" xmlns="" val="3600119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810BD8-792C-44A3-8305-8321E81EFB81}" type="slidenum">
              <a:rPr lang="en-US" smtClean="0"/>
              <a:pPr/>
              <a:t>1</a:t>
            </a:fld>
            <a:endParaRPr lang="en-US"/>
          </a:p>
        </p:txBody>
      </p:sp>
    </p:spTree>
    <p:extLst>
      <p:ext uri="{BB962C8B-B14F-4D97-AF65-F5344CB8AC3E}">
        <p14:creationId xmlns:p14="http://schemas.microsoft.com/office/powerpoint/2010/main" xmlns="" val="738083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03810BD8-792C-44A3-8305-8321E81EFB81}"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Currently, he is a producer of an educational TV Show program- The Hour of Empowerment- that provides personal development, civic education, organizational, and leadership development programs. </a:t>
            </a:r>
            <a:r>
              <a:rPr lang="en-US" dirty="0" err="1" smtClean="0"/>
              <a:t>Assegid</a:t>
            </a:r>
            <a:r>
              <a:rPr lang="en-US" dirty="0" smtClean="0"/>
              <a:t> is also the founder of PRO Leadership Global Inc., an organization that promotes leadership as the birth right of all. He is also the author of “Redefining Leadership: Navigating the Path from Birthright to Fulfillment in Life!” </a:t>
            </a:r>
          </a:p>
          <a:p>
            <a:r>
              <a:rPr lang="en-US" dirty="0" smtClean="0"/>
              <a:t>(less) </a:t>
            </a:r>
            <a:endParaRPr lang="en-US" dirty="0"/>
          </a:p>
        </p:txBody>
      </p:sp>
      <p:sp>
        <p:nvSpPr>
          <p:cNvPr id="4" name="Slide Number Placeholder 3"/>
          <p:cNvSpPr>
            <a:spLocks noGrp="1"/>
          </p:cNvSpPr>
          <p:nvPr>
            <p:ph type="sldNum" sz="quarter" idx="10"/>
          </p:nvPr>
        </p:nvSpPr>
        <p:spPr/>
        <p:txBody>
          <a:bodyPr/>
          <a:lstStyle/>
          <a:p>
            <a:fld id="{03810BD8-792C-44A3-8305-8321E81EFB81}"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xmlns="" val="214807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Apollo 11 moonwalker Buzz </a:t>
            </a:r>
            <a:r>
              <a:rPr lang="en-US" dirty="0" err="1" smtClean="0"/>
              <a:t>Aldrin</a:t>
            </a:r>
            <a:r>
              <a:rPr lang="en-US" dirty="0" smtClean="0"/>
              <a:t>, command module pilot Mike Collins and Apollo 13 commander Jim Lovell joined NASA dignitaries and Neil Armstrong's family Monday to rename the historic Operations and Checkout Building at the Kennedy Space Center in honor of the first man to walk on the moon.</a:t>
            </a:r>
            <a:endParaRPr lang="en-US" dirty="0"/>
          </a:p>
        </p:txBody>
      </p:sp>
      <p:sp>
        <p:nvSpPr>
          <p:cNvPr id="4" name="Slide Number Placeholder 3"/>
          <p:cNvSpPr>
            <a:spLocks noGrp="1"/>
          </p:cNvSpPr>
          <p:nvPr>
            <p:ph type="sldNum" sz="quarter" idx="10"/>
          </p:nvPr>
        </p:nvSpPr>
        <p:spPr/>
        <p:txBody>
          <a:bodyPr/>
          <a:lstStyle/>
          <a:p>
            <a:fld id="{03810BD8-792C-44A3-8305-8321E81EFB81}" type="slidenum">
              <a:rPr lang="en-US" smtClean="0"/>
              <a:pPr/>
              <a:t>9</a:t>
            </a:fld>
            <a:endParaRPr lang="en-US"/>
          </a:p>
        </p:txBody>
      </p:sp>
    </p:spTree>
    <p:extLst>
      <p:ext uri="{BB962C8B-B14F-4D97-AF65-F5344CB8AC3E}">
        <p14:creationId xmlns:p14="http://schemas.microsoft.com/office/powerpoint/2010/main" xmlns="" val="11212392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APE CANAVERAL, Fla. — Lots of kids build model airplanes, but how many also build a wind tunnel to test and improve their models?</a:t>
            </a:r>
          </a:p>
          <a:p>
            <a:endParaRPr lang="en-US" dirty="0" smtClean="0"/>
          </a:p>
          <a:p>
            <a:r>
              <a:rPr lang="en-US" dirty="0" smtClean="0"/>
              <a:t>Neil Armstrong did, and more than the "small step" on the moon that secured his place in history 45 years ago, that explains the kind of person he was, said Michael Collins, Armstrong's Apollo 11 crewmate along with Buzz </a:t>
            </a:r>
            <a:r>
              <a:rPr lang="en-US" dirty="0" err="1" smtClean="0"/>
              <a:t>Aldrin</a:t>
            </a:r>
            <a:r>
              <a:rPr lang="en-US" dirty="0" smtClean="0"/>
              <a:t>.</a:t>
            </a:r>
          </a:p>
          <a:p>
            <a:endParaRPr lang="en-US" dirty="0" smtClean="0"/>
          </a:p>
          <a:p>
            <a:r>
              <a:rPr lang="en-US" dirty="0" smtClean="0"/>
              <a:t>"That powerful, powerful combination of curiosity and intelligence propelled him to the top of his profession," Collins said today at Kennedy Space Center. "Over and over again he took it one step further, and that eventually brought him to the last rung on the ladder of the Apollo 11 (lunar module)."</a:t>
            </a:r>
          </a:p>
          <a:p>
            <a:endParaRPr lang="en-US" dirty="0" smtClean="0"/>
          </a:p>
          <a:p>
            <a:r>
              <a:rPr lang="en-US" dirty="0" smtClean="0"/>
              <a:t>Collins, </a:t>
            </a:r>
            <a:r>
              <a:rPr lang="en-US" dirty="0" err="1" smtClean="0"/>
              <a:t>Aldrin</a:t>
            </a:r>
            <a:r>
              <a:rPr lang="en-US" dirty="0" smtClean="0"/>
              <a:t> and family members of the late Armstrong, who died in 2012 at age 82, were among dignitaries who addressed roughly 500 guests during a ceremony formally naming a historic KSC facility after the first moonwalker.</a:t>
            </a:r>
          </a:p>
          <a:p>
            <a:endParaRPr lang="en-US" dirty="0" smtClean="0"/>
          </a:p>
          <a:p>
            <a:r>
              <a:rPr lang="en-US" dirty="0" smtClean="0"/>
              <a:t>Though Armstrong would not have sought the honor, they said, it was appropriate for his name to grace the Operations and Checkout Building, where thousands worked behind the scenes to prepare Apollo spacecraft for flight and where astronauts spent months training for their missions.</a:t>
            </a:r>
          </a:p>
          <a:p>
            <a:endParaRPr lang="en-US" dirty="0" smtClean="0"/>
          </a:p>
          <a:p>
            <a:endParaRPr lang="en-US" dirty="0" smtClean="0"/>
          </a:p>
          <a:p>
            <a:r>
              <a:rPr lang="en-US" dirty="0" smtClean="0"/>
              <a:t>USATODAY</a:t>
            </a:r>
          </a:p>
          <a:p>
            <a:r>
              <a:rPr lang="en-US" dirty="0" smtClean="0"/>
              <a:t>Apollo 11 anniversary: 'One giant leap for mankind'</a:t>
            </a:r>
          </a:p>
          <a:p>
            <a:r>
              <a:rPr lang="en-US" dirty="0" smtClean="0"/>
              <a:t>"Neil never capitalized on his celebrity," said Jim Lovell, Armstrong's backup commander for Apollo 11. "He always felt that he was part of a team of thousands of people working together to honor President Kennedy's commitment."</a:t>
            </a:r>
          </a:p>
          <a:p>
            <a:endParaRPr lang="en-US" dirty="0" smtClean="0"/>
          </a:p>
          <a:p>
            <a:r>
              <a:rPr lang="en-US" dirty="0" smtClean="0"/>
              <a:t>Inside the renovated "O&amp;C" high bay that housed the ceremony, a smaller team now is working on a spacecraft NASA says will lead to its "next giant leap," to an asteroid in the mid-2020s and some day Mars.</a:t>
            </a:r>
          </a:p>
          <a:p>
            <a:endParaRPr lang="en-US" dirty="0" smtClean="0"/>
          </a:p>
          <a:p>
            <a:r>
              <a:rPr lang="en-US" dirty="0" smtClean="0"/>
              <a:t>The Orion capsule is being prepared for a first test flight in space later this year, without a crew.</a:t>
            </a:r>
          </a:p>
          <a:p>
            <a:endParaRPr lang="en-US" dirty="0" smtClean="0"/>
          </a:p>
          <a:p>
            <a:r>
              <a:rPr lang="en-US" dirty="0" smtClean="0"/>
              <a:t>In a move symbolically linking the Apollo program's achievement with planned future exploration, Administrator Charlie Bolden gave KSC Director Bob Cabana a framed mission patch that flew to the moon.</a:t>
            </a:r>
          </a:p>
          <a:p>
            <a:endParaRPr lang="en-US" dirty="0" smtClean="0"/>
          </a:p>
          <a:p>
            <a:r>
              <a:rPr lang="en-US" dirty="0" smtClean="0"/>
              <a:t>The Apollo 11 crew gave the patch to NASA in 1987 with an inscription that it should be presented to the first Mars-bound crew – a mission the agency hopes to launch from KSC, possibly in the 2030s.</a:t>
            </a:r>
          </a:p>
          <a:p>
            <a:endParaRPr lang="en-US" dirty="0" smtClean="0"/>
          </a:p>
          <a:p>
            <a:r>
              <a:rPr lang="en-US" dirty="0" smtClean="0"/>
              <a:t>"That is just unbelievably cool," Cabana said.</a:t>
            </a:r>
            <a:endParaRPr lang="en-US" dirty="0"/>
          </a:p>
        </p:txBody>
      </p:sp>
      <p:sp>
        <p:nvSpPr>
          <p:cNvPr id="4" name="Slide Number Placeholder 3"/>
          <p:cNvSpPr>
            <a:spLocks noGrp="1"/>
          </p:cNvSpPr>
          <p:nvPr>
            <p:ph type="sldNum" sz="quarter" idx="10"/>
          </p:nvPr>
        </p:nvSpPr>
        <p:spPr/>
        <p:txBody>
          <a:bodyPr/>
          <a:lstStyle/>
          <a:p>
            <a:fld id="{03810BD8-792C-44A3-8305-8321E81EFB81}" type="slidenum">
              <a:rPr lang="en-US" smtClean="0"/>
              <a:pPr/>
              <a:t>11</a:t>
            </a:fld>
            <a:endParaRPr lang="en-US"/>
          </a:p>
        </p:txBody>
      </p:sp>
    </p:spTree>
    <p:extLst>
      <p:ext uri="{BB962C8B-B14F-4D97-AF65-F5344CB8AC3E}">
        <p14:creationId xmlns:p14="http://schemas.microsoft.com/office/powerpoint/2010/main" xmlns="" val="55506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3AB795-91F7-4FAD-A410-BF0291D99C37}" type="datetimeFigureOut">
              <a:rPr lang="en-US" smtClean="0"/>
              <a:pPr/>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29B22A-7BE6-4048-951F-EC1343711B40}" type="slidenum">
              <a:rPr lang="en-US" smtClean="0"/>
              <a:pPr/>
              <a:t>‹#›</a:t>
            </a:fld>
            <a:endParaRPr lang="en-US"/>
          </a:p>
        </p:txBody>
      </p:sp>
    </p:spTree>
    <p:extLst>
      <p:ext uri="{BB962C8B-B14F-4D97-AF65-F5344CB8AC3E}">
        <p14:creationId xmlns:p14="http://schemas.microsoft.com/office/powerpoint/2010/main" xmlns="" val="2827086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3AB795-91F7-4FAD-A410-BF0291D99C37}" type="datetimeFigureOut">
              <a:rPr lang="en-US" smtClean="0"/>
              <a:pPr/>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29B22A-7BE6-4048-951F-EC1343711B40}" type="slidenum">
              <a:rPr lang="en-US" smtClean="0"/>
              <a:pPr/>
              <a:t>‹#›</a:t>
            </a:fld>
            <a:endParaRPr lang="en-US"/>
          </a:p>
        </p:txBody>
      </p:sp>
    </p:spTree>
    <p:extLst>
      <p:ext uri="{BB962C8B-B14F-4D97-AF65-F5344CB8AC3E}">
        <p14:creationId xmlns:p14="http://schemas.microsoft.com/office/powerpoint/2010/main" xmlns="" val="2306229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3AB795-91F7-4FAD-A410-BF0291D99C37}" type="datetimeFigureOut">
              <a:rPr lang="en-US" smtClean="0"/>
              <a:pPr/>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29B22A-7BE6-4048-951F-EC1343711B40}" type="slidenum">
              <a:rPr lang="en-US" smtClean="0"/>
              <a:pPr/>
              <a:t>‹#›</a:t>
            </a:fld>
            <a:endParaRPr lang="en-US"/>
          </a:p>
        </p:txBody>
      </p:sp>
    </p:spTree>
    <p:extLst>
      <p:ext uri="{BB962C8B-B14F-4D97-AF65-F5344CB8AC3E}">
        <p14:creationId xmlns:p14="http://schemas.microsoft.com/office/powerpoint/2010/main" xmlns="" val="2864447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3AB795-91F7-4FAD-A410-BF0291D99C37}" type="datetimeFigureOut">
              <a:rPr lang="en-US" smtClean="0"/>
              <a:pPr/>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29B22A-7BE6-4048-951F-EC1343711B40}" type="slidenum">
              <a:rPr lang="en-US" smtClean="0"/>
              <a:pPr/>
              <a:t>‹#›</a:t>
            </a:fld>
            <a:endParaRPr lang="en-US"/>
          </a:p>
        </p:txBody>
      </p:sp>
    </p:spTree>
    <p:extLst>
      <p:ext uri="{BB962C8B-B14F-4D97-AF65-F5344CB8AC3E}">
        <p14:creationId xmlns:p14="http://schemas.microsoft.com/office/powerpoint/2010/main" xmlns="" val="3199238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3AB795-91F7-4FAD-A410-BF0291D99C37}" type="datetimeFigureOut">
              <a:rPr lang="en-US" smtClean="0"/>
              <a:pPr/>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29B22A-7BE6-4048-951F-EC1343711B40}" type="slidenum">
              <a:rPr lang="en-US" smtClean="0"/>
              <a:pPr/>
              <a:t>‹#›</a:t>
            </a:fld>
            <a:endParaRPr lang="en-US"/>
          </a:p>
        </p:txBody>
      </p:sp>
    </p:spTree>
    <p:extLst>
      <p:ext uri="{BB962C8B-B14F-4D97-AF65-F5344CB8AC3E}">
        <p14:creationId xmlns:p14="http://schemas.microsoft.com/office/powerpoint/2010/main" xmlns="" val="3008826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3AB795-91F7-4FAD-A410-BF0291D99C37}" type="datetimeFigureOut">
              <a:rPr lang="en-US" smtClean="0"/>
              <a:pPr/>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29B22A-7BE6-4048-951F-EC1343711B40}" type="slidenum">
              <a:rPr lang="en-US" smtClean="0"/>
              <a:pPr/>
              <a:t>‹#›</a:t>
            </a:fld>
            <a:endParaRPr lang="en-US"/>
          </a:p>
        </p:txBody>
      </p:sp>
    </p:spTree>
    <p:extLst>
      <p:ext uri="{BB962C8B-B14F-4D97-AF65-F5344CB8AC3E}">
        <p14:creationId xmlns:p14="http://schemas.microsoft.com/office/powerpoint/2010/main" xmlns="" val="2214205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3AB795-91F7-4FAD-A410-BF0291D99C37}" type="datetimeFigureOut">
              <a:rPr lang="en-US" smtClean="0"/>
              <a:pPr/>
              <a:t>10/21/2014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29B22A-7BE6-4048-951F-EC1343711B40}" type="slidenum">
              <a:rPr lang="en-US" smtClean="0"/>
              <a:pPr/>
              <a:t>‹#›</a:t>
            </a:fld>
            <a:endParaRPr lang="en-US"/>
          </a:p>
        </p:txBody>
      </p:sp>
    </p:spTree>
    <p:extLst>
      <p:ext uri="{BB962C8B-B14F-4D97-AF65-F5344CB8AC3E}">
        <p14:creationId xmlns:p14="http://schemas.microsoft.com/office/powerpoint/2010/main" xmlns="" val="676155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3AB795-91F7-4FAD-A410-BF0291D99C37}" type="datetimeFigureOut">
              <a:rPr lang="en-US" smtClean="0"/>
              <a:pPr/>
              <a:t>10/21/2014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29B22A-7BE6-4048-951F-EC1343711B40}" type="slidenum">
              <a:rPr lang="en-US" smtClean="0"/>
              <a:pPr/>
              <a:t>‹#›</a:t>
            </a:fld>
            <a:endParaRPr lang="en-US"/>
          </a:p>
        </p:txBody>
      </p:sp>
    </p:spTree>
    <p:extLst>
      <p:ext uri="{BB962C8B-B14F-4D97-AF65-F5344CB8AC3E}">
        <p14:creationId xmlns:p14="http://schemas.microsoft.com/office/powerpoint/2010/main" xmlns="" val="914468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3AB795-91F7-4FAD-A410-BF0291D99C37}" type="datetimeFigureOut">
              <a:rPr lang="en-US" smtClean="0"/>
              <a:pPr/>
              <a:t>10/21/2014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29B22A-7BE6-4048-951F-EC1343711B40}" type="slidenum">
              <a:rPr lang="en-US" smtClean="0"/>
              <a:pPr/>
              <a:t>‹#›</a:t>
            </a:fld>
            <a:endParaRPr lang="en-US"/>
          </a:p>
        </p:txBody>
      </p:sp>
    </p:spTree>
    <p:extLst>
      <p:ext uri="{BB962C8B-B14F-4D97-AF65-F5344CB8AC3E}">
        <p14:creationId xmlns:p14="http://schemas.microsoft.com/office/powerpoint/2010/main" xmlns="" val="1485477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3AB795-91F7-4FAD-A410-BF0291D99C37}" type="datetimeFigureOut">
              <a:rPr lang="en-US" smtClean="0"/>
              <a:pPr/>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29B22A-7BE6-4048-951F-EC1343711B40}" type="slidenum">
              <a:rPr lang="en-US" smtClean="0"/>
              <a:pPr/>
              <a:t>‹#›</a:t>
            </a:fld>
            <a:endParaRPr lang="en-US"/>
          </a:p>
        </p:txBody>
      </p:sp>
    </p:spTree>
    <p:extLst>
      <p:ext uri="{BB962C8B-B14F-4D97-AF65-F5344CB8AC3E}">
        <p14:creationId xmlns:p14="http://schemas.microsoft.com/office/powerpoint/2010/main" xmlns="" val="2989694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3AB795-91F7-4FAD-A410-BF0291D99C37}" type="datetimeFigureOut">
              <a:rPr lang="en-US" smtClean="0"/>
              <a:pPr/>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29B22A-7BE6-4048-951F-EC1343711B40}" type="slidenum">
              <a:rPr lang="en-US" smtClean="0"/>
              <a:pPr/>
              <a:t>‹#›</a:t>
            </a:fld>
            <a:endParaRPr lang="en-US"/>
          </a:p>
        </p:txBody>
      </p:sp>
    </p:spTree>
    <p:extLst>
      <p:ext uri="{BB962C8B-B14F-4D97-AF65-F5344CB8AC3E}">
        <p14:creationId xmlns:p14="http://schemas.microsoft.com/office/powerpoint/2010/main" xmlns="" val="4255565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3AB795-91F7-4FAD-A410-BF0291D99C37}" type="datetimeFigureOut">
              <a:rPr lang="en-US" smtClean="0"/>
              <a:pPr/>
              <a:t>10/21/2014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29B22A-7BE6-4048-951F-EC1343711B40}" type="slidenum">
              <a:rPr lang="en-US" smtClean="0"/>
              <a:pPr/>
              <a:t>‹#›</a:t>
            </a:fld>
            <a:endParaRPr lang="en-US"/>
          </a:p>
        </p:txBody>
      </p:sp>
    </p:spTree>
    <p:extLst>
      <p:ext uri="{BB962C8B-B14F-4D97-AF65-F5344CB8AC3E}">
        <p14:creationId xmlns:p14="http://schemas.microsoft.com/office/powerpoint/2010/main" xmlns="" val="445342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charactercincinnati.or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t>HUMILITY</a:t>
            </a:r>
            <a:endParaRPr lang="en-US" sz="7200" dirty="0"/>
          </a:p>
        </p:txBody>
      </p:sp>
      <p:sp>
        <p:nvSpPr>
          <p:cNvPr id="3" name="Subtitle 2"/>
          <p:cNvSpPr>
            <a:spLocks noGrp="1"/>
          </p:cNvSpPr>
          <p:nvPr>
            <p:ph type="subTitle" idx="1"/>
          </p:nvPr>
        </p:nvSpPr>
        <p:spPr/>
        <p:txBody>
          <a:bodyPr>
            <a:normAutofit/>
          </a:bodyPr>
          <a:lstStyle/>
          <a:p>
            <a:endParaRPr lang="en-US" sz="4800" i="1" dirty="0" smtClean="0"/>
          </a:p>
          <a:p>
            <a:pPr algn="r"/>
            <a:r>
              <a:rPr lang="en-US" sz="2000" i="1" dirty="0" smtClean="0"/>
              <a:t>By: </a:t>
            </a:r>
            <a:r>
              <a:rPr lang="en-US" sz="2000" i="1" dirty="0" err="1" smtClean="0"/>
              <a:t>Zenas</a:t>
            </a:r>
            <a:r>
              <a:rPr lang="en-US" sz="2000" i="1" dirty="0" smtClean="0"/>
              <a:t> the Lawyer </a:t>
            </a:r>
            <a:endParaRPr lang="en-US" sz="2000" i="1" dirty="0"/>
          </a:p>
        </p:txBody>
      </p:sp>
    </p:spTree>
    <p:extLst>
      <p:ext uri="{BB962C8B-B14F-4D97-AF65-F5344CB8AC3E}">
        <p14:creationId xmlns:p14="http://schemas.microsoft.com/office/powerpoint/2010/main" xmlns="" val="16218775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431950" y="228600"/>
            <a:ext cx="6217920" cy="6217920"/>
          </a:xfrm>
        </p:spPr>
      </p:pic>
    </p:spTree>
    <p:extLst>
      <p:ext uri="{BB962C8B-B14F-4D97-AF65-F5344CB8AC3E}">
        <p14:creationId xmlns:p14="http://schemas.microsoft.com/office/powerpoint/2010/main" xmlns="" val="12189043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space.com/images/i/000/004/398/i02/ig205_01_02.jpg?1292268906"/>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52600" y="1968500"/>
            <a:ext cx="5476875" cy="37814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084370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701652" y="259080"/>
            <a:ext cx="7710220" cy="6217919"/>
          </a:xfrm>
        </p:spPr>
      </p:pic>
    </p:spTree>
    <p:extLst>
      <p:ext uri="{BB962C8B-B14F-4D97-AF65-F5344CB8AC3E}">
        <p14:creationId xmlns:p14="http://schemas.microsoft.com/office/powerpoint/2010/main" xmlns="" val="223666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latin typeface="Arial Rounded MT Bold"/>
              </a:rPr>
              <a:t>HUMILITY</a:t>
            </a:r>
            <a:endParaRPr lang="en-US" dirty="0">
              <a:latin typeface="Arial Rounded MT Bold"/>
            </a:endParaRPr>
          </a:p>
        </p:txBody>
      </p:sp>
      <p:sp>
        <p:nvSpPr>
          <p:cNvPr id="3" name="Rectangle 2"/>
          <p:cNvSpPr/>
          <p:nvPr/>
        </p:nvSpPr>
        <p:spPr>
          <a:xfrm>
            <a:off x="918210" y="1676400"/>
            <a:ext cx="7162800" cy="4093428"/>
          </a:xfrm>
          <a:prstGeom prst="rect">
            <a:avLst/>
          </a:prstGeom>
        </p:spPr>
        <p:txBody>
          <a:bodyPr wrap="square">
            <a:spAutoFit/>
          </a:bodyPr>
          <a:lstStyle/>
          <a:p>
            <a:pPr algn="ctr"/>
            <a:r>
              <a:rPr lang="en-US" sz="3200" i="1" dirty="0" smtClean="0">
                <a:solidFill>
                  <a:srgbClr val="000000"/>
                </a:solidFill>
                <a:latin typeface="Arial Rounded MT Bold"/>
              </a:rPr>
              <a:t>"It </a:t>
            </a:r>
            <a:r>
              <a:rPr lang="en-US" sz="3200" i="1" dirty="0">
                <a:solidFill>
                  <a:srgbClr val="000000"/>
                </a:solidFill>
                <a:latin typeface="Arial Rounded MT Bold"/>
              </a:rPr>
              <a:t>suddenly struck me that that tiny pea, pretty and blue, was the Earth. I put up my thumb and shut one eye, and my thumb blotted out the planet Earth. I didn't feel like a giant. I felt very, very small."</a:t>
            </a:r>
            <a:r>
              <a:rPr lang="en-US" sz="6000" i="1" dirty="0" smtClean="0">
                <a:solidFill>
                  <a:srgbClr val="000000"/>
                </a:solidFill>
                <a:latin typeface="Arial Rounded MT Bold"/>
              </a:rPr>
              <a:t/>
            </a:r>
            <a:br>
              <a:rPr lang="en-US" sz="6000" i="1" dirty="0" smtClean="0">
                <a:solidFill>
                  <a:srgbClr val="000000"/>
                </a:solidFill>
                <a:latin typeface="Arial Rounded MT Bold"/>
              </a:rPr>
            </a:br>
            <a:endParaRPr lang="en-US" sz="3600" dirty="0">
              <a:solidFill>
                <a:prstClr val="black"/>
              </a:solidFill>
              <a:latin typeface="Arial Rounded MT Bold" pitchFamily="34" charset="0"/>
            </a:endParaRPr>
          </a:p>
          <a:p>
            <a:pPr algn="r"/>
            <a:r>
              <a:rPr lang="en-US" sz="1600" dirty="0" smtClean="0">
                <a:solidFill>
                  <a:prstClr val="black"/>
                </a:solidFill>
                <a:latin typeface="Arial Rounded MT Bold" pitchFamily="34" charset="0"/>
              </a:rPr>
              <a:t>Neil Armstrong </a:t>
            </a:r>
            <a:r>
              <a:rPr lang="en-US" sz="1600" dirty="0">
                <a:solidFill>
                  <a:prstClr val="black"/>
                </a:solidFill>
                <a:latin typeface="Arial Rounded MT Bold" pitchFamily="34" charset="0"/>
              </a:rPr>
              <a:t/>
            </a:r>
            <a:br>
              <a:rPr lang="en-US" sz="1600" dirty="0">
                <a:solidFill>
                  <a:prstClr val="black"/>
                </a:solidFill>
                <a:latin typeface="Arial Rounded MT Bold" pitchFamily="34" charset="0"/>
              </a:rPr>
            </a:br>
            <a:endParaRPr lang="en-US" sz="1600" dirty="0">
              <a:solidFill>
                <a:prstClr val="black"/>
              </a:solidFill>
              <a:latin typeface="Arial Rounded MT Bold" pitchFamily="34" charset="0"/>
            </a:endParaRPr>
          </a:p>
        </p:txBody>
      </p:sp>
    </p:spTree>
    <p:extLst>
      <p:ext uri="{BB962C8B-B14F-4D97-AF65-F5344CB8AC3E}">
        <p14:creationId xmlns:p14="http://schemas.microsoft.com/office/powerpoint/2010/main" xmlns="" val="22066433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676400" y="228600"/>
            <a:ext cx="6334705" cy="6400800"/>
          </a:xfrm>
        </p:spPr>
      </p:pic>
    </p:spTree>
    <p:extLst>
      <p:ext uri="{BB962C8B-B14F-4D97-AF65-F5344CB8AC3E}">
        <p14:creationId xmlns:p14="http://schemas.microsoft.com/office/powerpoint/2010/main" xmlns="" val="9695852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Rounded MT Bold"/>
              </a:rPr>
              <a:t>HUMILITY</a:t>
            </a:r>
            <a:endParaRPr lang="en-US" dirty="0">
              <a:latin typeface="Arial Rounded MT Bold"/>
            </a:endParaRPr>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xmlns="" val="0"/>
              </a:ext>
            </a:extLst>
          </a:blip>
          <a:stretch>
            <a:fillRect/>
          </a:stretch>
        </p:blipFill>
        <p:spPr>
          <a:xfrm>
            <a:off x="381000" y="1295400"/>
            <a:ext cx="4572000" cy="4572000"/>
          </a:xfrm>
        </p:spPr>
      </p:pic>
      <p:sp>
        <p:nvSpPr>
          <p:cNvPr id="4" name="Content Placeholder 3"/>
          <p:cNvSpPr>
            <a:spLocks noGrp="1"/>
          </p:cNvSpPr>
          <p:nvPr>
            <p:ph sz="half" idx="2"/>
          </p:nvPr>
        </p:nvSpPr>
        <p:spPr>
          <a:xfrm>
            <a:off x="5410200" y="1752600"/>
            <a:ext cx="3505200" cy="4830763"/>
          </a:xfrm>
        </p:spPr>
        <p:txBody>
          <a:bodyPr/>
          <a:lstStyle/>
          <a:p>
            <a:pPr marL="0" indent="0">
              <a:buNone/>
            </a:pPr>
            <a:r>
              <a:rPr lang="en-US" sz="3600" dirty="0">
                <a:latin typeface="Arial Rounded MT Bold"/>
              </a:rPr>
              <a:t>"I am, and ever will be, a white socks, </a:t>
            </a:r>
            <a:r>
              <a:rPr lang="en-US" sz="3600" dirty="0" smtClean="0">
                <a:latin typeface="Arial Rounded MT Bold"/>
              </a:rPr>
              <a:t>pocket </a:t>
            </a:r>
            <a:r>
              <a:rPr lang="en-US" sz="3600" dirty="0">
                <a:latin typeface="Arial Rounded MT Bold"/>
              </a:rPr>
              <a:t>protector, nerdy engineer."</a:t>
            </a:r>
            <a:br>
              <a:rPr lang="en-US" sz="3600" dirty="0">
                <a:latin typeface="Arial Rounded MT Bold"/>
              </a:rPr>
            </a:br>
            <a:endParaRPr lang="en-US" sz="3600" dirty="0">
              <a:latin typeface="Arial Rounded MT Bold"/>
            </a:endParaRPr>
          </a:p>
          <a:p>
            <a:pPr marL="0" indent="0" algn="r">
              <a:buNone/>
            </a:pPr>
            <a:r>
              <a:rPr lang="en-US" dirty="0">
                <a:latin typeface="Arial Rounded MT Bold"/>
              </a:rPr>
              <a:t>Neil </a:t>
            </a:r>
            <a:r>
              <a:rPr lang="en-US" dirty="0" smtClean="0">
                <a:latin typeface="Arial Rounded MT Bold"/>
              </a:rPr>
              <a:t>Armstrong</a:t>
            </a:r>
            <a:endParaRPr lang="en-US" dirty="0">
              <a:latin typeface="Arial Rounded MT Bold"/>
            </a:endParaRPr>
          </a:p>
        </p:txBody>
      </p:sp>
    </p:spTree>
    <p:extLst>
      <p:ext uri="{BB962C8B-B14F-4D97-AF65-F5344CB8AC3E}">
        <p14:creationId xmlns:p14="http://schemas.microsoft.com/office/powerpoint/2010/main" xmlns="" val="42757423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Rounded MT Bold" pitchFamily="34" charset="0"/>
              </a:rPr>
              <a:t>Bible Notes</a:t>
            </a:r>
            <a:endParaRPr lang="en-US" dirty="0">
              <a:latin typeface="Arial Rounded MT Bold" pitchFamily="34" charset="0"/>
            </a:endParaRPr>
          </a:p>
        </p:txBody>
      </p:sp>
      <p:sp>
        <p:nvSpPr>
          <p:cNvPr id="3" name="Content Placeholder 2"/>
          <p:cNvSpPr>
            <a:spLocks noGrp="1"/>
          </p:cNvSpPr>
          <p:nvPr>
            <p:ph idx="1"/>
          </p:nvPr>
        </p:nvSpPr>
        <p:spPr>
          <a:xfrm>
            <a:off x="381000" y="1600200"/>
            <a:ext cx="8305800" cy="4953000"/>
          </a:xfrm>
        </p:spPr>
        <p:txBody>
          <a:bodyPr>
            <a:normAutofit/>
          </a:bodyPr>
          <a:lstStyle/>
          <a:p>
            <a:pPr marL="0" indent="0" algn="just">
              <a:buNone/>
            </a:pPr>
            <a:endParaRPr lang="en-US" sz="3600" dirty="0" smtClean="0"/>
          </a:p>
          <a:p>
            <a:pPr marL="0" indent="0" algn="just">
              <a:buNone/>
            </a:pPr>
            <a:r>
              <a:rPr lang="en-US" sz="3600" dirty="0" smtClean="0">
                <a:latin typeface="Arial Rounded MT Bold" pitchFamily="34" charset="0"/>
              </a:rPr>
              <a:t>“</a:t>
            </a:r>
            <a:r>
              <a:rPr lang="en-US" sz="3600" dirty="0"/>
              <a:t>For those who exalt themselves will be </a:t>
            </a:r>
            <a:r>
              <a:rPr lang="en-US" sz="3600" b="1" dirty="0"/>
              <a:t>humble</a:t>
            </a:r>
            <a:r>
              <a:rPr lang="en-US" sz="3600" dirty="0"/>
              <a:t>d, and those who </a:t>
            </a:r>
            <a:r>
              <a:rPr lang="en-US" sz="3600" b="1" dirty="0"/>
              <a:t>humble</a:t>
            </a:r>
            <a:r>
              <a:rPr lang="en-US" sz="3600" dirty="0"/>
              <a:t> themselves will be exalted</a:t>
            </a:r>
            <a:r>
              <a:rPr lang="en-US" sz="3600" dirty="0" smtClean="0"/>
              <a:t>.”</a:t>
            </a:r>
          </a:p>
          <a:p>
            <a:pPr marL="0" indent="0" algn="just">
              <a:buNone/>
            </a:pPr>
            <a:endParaRPr lang="en-US" sz="3600" dirty="0">
              <a:latin typeface="Arial Rounded MT Bold" pitchFamily="34" charset="0"/>
            </a:endParaRPr>
          </a:p>
          <a:p>
            <a:pPr marL="0" indent="0" algn="just">
              <a:buNone/>
            </a:pPr>
            <a:endParaRPr lang="en-US" sz="3600" dirty="0" smtClean="0">
              <a:latin typeface="Arial Rounded MT Bold" pitchFamily="34" charset="0"/>
            </a:endParaRPr>
          </a:p>
          <a:p>
            <a:pPr marL="0" indent="0" algn="r">
              <a:buNone/>
            </a:pPr>
            <a:r>
              <a:rPr lang="en-US" sz="2600" dirty="0" smtClean="0">
                <a:latin typeface="Arial Rounded MT Bold" pitchFamily="34" charset="0"/>
              </a:rPr>
              <a:t>Matthew 23:12 (NIV)</a:t>
            </a:r>
            <a:endParaRPr lang="en-US" sz="2600" dirty="0">
              <a:latin typeface="Arial Rounded MT Bold" pitchFamily="34" charset="0"/>
            </a:endParaRPr>
          </a:p>
        </p:txBody>
      </p:sp>
    </p:spTree>
    <p:extLst>
      <p:ext uri="{BB962C8B-B14F-4D97-AF65-F5344CB8AC3E}">
        <p14:creationId xmlns:p14="http://schemas.microsoft.com/office/powerpoint/2010/main" xmlns="" val="21966259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Rounded MT Bold" pitchFamily="34" charset="0"/>
              </a:rPr>
              <a:t>Bible Notes</a:t>
            </a:r>
            <a:endParaRPr lang="en-US" dirty="0">
              <a:latin typeface="Arial Rounded MT Bold" pitchFamily="34" charset="0"/>
            </a:endParaRPr>
          </a:p>
        </p:txBody>
      </p:sp>
      <p:sp>
        <p:nvSpPr>
          <p:cNvPr id="3" name="Content Placeholder 2"/>
          <p:cNvSpPr>
            <a:spLocks noGrp="1"/>
          </p:cNvSpPr>
          <p:nvPr>
            <p:ph idx="1"/>
          </p:nvPr>
        </p:nvSpPr>
        <p:spPr>
          <a:xfrm>
            <a:off x="381000" y="1600200"/>
            <a:ext cx="8305800" cy="4953000"/>
          </a:xfrm>
        </p:spPr>
        <p:txBody>
          <a:bodyPr>
            <a:normAutofit/>
          </a:bodyPr>
          <a:lstStyle/>
          <a:p>
            <a:pPr marL="0" indent="0" algn="just">
              <a:buNone/>
            </a:pPr>
            <a:endParaRPr lang="en-US" sz="3600" dirty="0" smtClean="0"/>
          </a:p>
          <a:p>
            <a:pPr marL="0" indent="0" algn="just">
              <a:buNone/>
            </a:pPr>
            <a:endParaRPr lang="en-US" sz="3600" dirty="0">
              <a:latin typeface="Arial Rounded MT Bold" pitchFamily="34" charset="0"/>
            </a:endParaRPr>
          </a:p>
          <a:p>
            <a:pPr marL="0" indent="0" algn="just">
              <a:buNone/>
            </a:pPr>
            <a:r>
              <a:rPr lang="en-US" sz="3600" dirty="0" smtClean="0"/>
              <a:t>And </a:t>
            </a:r>
            <a:r>
              <a:rPr lang="en-US" sz="3600" dirty="0"/>
              <a:t>whosoever shall exalt himself shall be </a:t>
            </a:r>
            <a:r>
              <a:rPr lang="en-US" sz="3600" b="1" dirty="0" smtClean="0"/>
              <a:t>abased</a:t>
            </a:r>
            <a:r>
              <a:rPr lang="en-US" sz="3600" dirty="0" smtClean="0"/>
              <a:t>; </a:t>
            </a:r>
            <a:r>
              <a:rPr lang="en-US" sz="3600" dirty="0"/>
              <a:t>and he that shall </a:t>
            </a:r>
            <a:r>
              <a:rPr lang="en-US" sz="3600" b="1" dirty="0" smtClean="0"/>
              <a:t>humble</a:t>
            </a:r>
            <a:r>
              <a:rPr lang="en-US" sz="3600" dirty="0" smtClean="0"/>
              <a:t> </a:t>
            </a:r>
            <a:r>
              <a:rPr lang="en-US" sz="3600" dirty="0"/>
              <a:t>himself shall be exalted</a:t>
            </a:r>
            <a:r>
              <a:rPr lang="en-US" sz="3600" dirty="0" smtClean="0"/>
              <a:t>.” (same Greek word)</a:t>
            </a:r>
          </a:p>
          <a:p>
            <a:pPr marL="0" indent="0" algn="just">
              <a:buNone/>
            </a:pPr>
            <a:endParaRPr lang="en-US" sz="3600" dirty="0" smtClean="0">
              <a:latin typeface="Arial Rounded MT Bold" pitchFamily="34" charset="0"/>
            </a:endParaRPr>
          </a:p>
          <a:p>
            <a:pPr marL="0" indent="0" algn="r">
              <a:buNone/>
            </a:pPr>
            <a:r>
              <a:rPr lang="en-US" sz="2600" dirty="0" smtClean="0">
                <a:latin typeface="Arial Rounded MT Bold" pitchFamily="34" charset="0"/>
              </a:rPr>
              <a:t>Matthew 23:12 (KJV)</a:t>
            </a:r>
            <a:endParaRPr lang="en-US" sz="2600" dirty="0">
              <a:latin typeface="Arial Rounded MT Bold" pitchFamily="34" charset="0"/>
            </a:endParaRPr>
          </a:p>
        </p:txBody>
      </p:sp>
    </p:spTree>
    <p:extLst>
      <p:ext uri="{BB962C8B-B14F-4D97-AF65-F5344CB8AC3E}">
        <p14:creationId xmlns:p14="http://schemas.microsoft.com/office/powerpoint/2010/main" xmlns="" val="36830801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Rounded MT Bold" pitchFamily="34" charset="0"/>
              </a:rPr>
              <a:t>Bible Notes</a:t>
            </a:r>
            <a:endParaRPr lang="en-US" dirty="0">
              <a:latin typeface="Arial Rounded MT Bold" pitchFamily="34" charset="0"/>
            </a:endParaRPr>
          </a:p>
        </p:txBody>
      </p:sp>
      <p:sp>
        <p:nvSpPr>
          <p:cNvPr id="3" name="Content Placeholder 2"/>
          <p:cNvSpPr>
            <a:spLocks noGrp="1"/>
          </p:cNvSpPr>
          <p:nvPr>
            <p:ph idx="1"/>
          </p:nvPr>
        </p:nvSpPr>
        <p:spPr>
          <a:xfrm>
            <a:off x="381000" y="1600200"/>
            <a:ext cx="8305800" cy="4953000"/>
          </a:xfrm>
        </p:spPr>
        <p:txBody>
          <a:bodyPr>
            <a:normAutofit fontScale="62500" lnSpcReduction="20000"/>
          </a:bodyPr>
          <a:lstStyle/>
          <a:p>
            <a:pPr marL="0" indent="0" algn="just">
              <a:buNone/>
            </a:pPr>
            <a:r>
              <a:rPr lang="en-US" sz="3600" dirty="0" smtClean="0">
                <a:latin typeface="Arial Rounded MT Bold"/>
              </a:rPr>
              <a:t>The Greek word translated “humble” in Matthew 23:12 is </a:t>
            </a:r>
            <a:r>
              <a:rPr lang="en-US" sz="3600" i="1" dirty="0" err="1" smtClean="0">
                <a:latin typeface="Arial Rounded MT Bold"/>
              </a:rPr>
              <a:t>tapeinoō</a:t>
            </a:r>
            <a:r>
              <a:rPr lang="en-US" sz="3600" i="1" dirty="0" smtClean="0">
                <a:latin typeface="Arial Rounded MT Bold"/>
              </a:rPr>
              <a:t>.</a:t>
            </a:r>
          </a:p>
          <a:p>
            <a:pPr marL="0" indent="0" algn="just">
              <a:buNone/>
            </a:pPr>
            <a:r>
              <a:rPr lang="en-US" sz="3600" dirty="0" smtClean="0">
                <a:latin typeface="Arial Rounded MT Bold"/>
              </a:rPr>
              <a:t>  </a:t>
            </a:r>
            <a:r>
              <a:rPr lang="en-US" sz="3600" dirty="0" err="1" smtClean="0">
                <a:latin typeface="Arial Rounded MT Bold"/>
              </a:rPr>
              <a:t>tä</a:t>
            </a:r>
            <a:r>
              <a:rPr lang="en-US" sz="3600" dirty="0" smtClean="0">
                <a:latin typeface="Arial Rounded MT Bold"/>
              </a:rPr>
              <a:t>-</a:t>
            </a:r>
            <a:r>
              <a:rPr lang="en-US" sz="3600" dirty="0" err="1" smtClean="0">
                <a:latin typeface="Arial Rounded MT Bold"/>
              </a:rPr>
              <a:t>pā</a:t>
            </a:r>
            <a:r>
              <a:rPr lang="en-US" sz="3600" dirty="0" smtClean="0">
                <a:latin typeface="Arial Rounded MT Bold"/>
              </a:rPr>
              <a:t>-no</a:t>
            </a:r>
            <a:r>
              <a:rPr lang="en-US" sz="3600" dirty="0">
                <a:latin typeface="Arial Rounded MT Bold"/>
              </a:rPr>
              <a:t>'-</a:t>
            </a:r>
            <a:r>
              <a:rPr lang="en-US" sz="3600" dirty="0" smtClean="0">
                <a:latin typeface="Arial Rounded MT Bold"/>
              </a:rPr>
              <a:t>ō (taw-pie-</a:t>
            </a:r>
            <a:r>
              <a:rPr lang="en-US" sz="3600" dirty="0" err="1" smtClean="0">
                <a:latin typeface="Arial Rounded MT Bold"/>
              </a:rPr>
              <a:t>naw</a:t>
            </a:r>
            <a:r>
              <a:rPr lang="en-US" sz="3600" dirty="0" smtClean="0">
                <a:latin typeface="Arial Rounded MT Bold"/>
              </a:rPr>
              <a:t>’-ho)</a:t>
            </a:r>
          </a:p>
          <a:p>
            <a:pPr marL="0" indent="0" algn="just">
              <a:buNone/>
            </a:pPr>
            <a:endParaRPr lang="en-US" sz="3600" dirty="0" smtClean="0">
              <a:latin typeface="Arial Rounded MT Bold" pitchFamily="34" charset="0"/>
            </a:endParaRPr>
          </a:p>
          <a:p>
            <a:pPr marL="0" indent="0" algn="just">
              <a:buNone/>
            </a:pPr>
            <a:r>
              <a:rPr lang="en-US" sz="3600" dirty="0" smtClean="0">
                <a:latin typeface="Arial Rounded MT Bold" pitchFamily="34" charset="0"/>
              </a:rPr>
              <a:t>From VINE’s Dictionary  -----   Abase:  signifies </a:t>
            </a:r>
            <a:r>
              <a:rPr lang="en-US" sz="3600" dirty="0">
                <a:latin typeface="Arial Rounded MT Bold" pitchFamily="34" charset="0"/>
              </a:rPr>
              <a:t>"to make low, bring low," </a:t>
            </a:r>
          </a:p>
          <a:p>
            <a:pPr marL="0" indent="0" algn="just">
              <a:buNone/>
            </a:pPr>
            <a:r>
              <a:rPr lang="en-US" sz="3600" dirty="0" smtClean="0">
                <a:latin typeface="Arial Rounded MT Bold" pitchFamily="34" charset="0"/>
              </a:rPr>
              <a:t>	(</a:t>
            </a:r>
            <a:r>
              <a:rPr lang="en-US" sz="3600" dirty="0">
                <a:latin typeface="Arial Rounded MT Bold" pitchFamily="34" charset="0"/>
              </a:rPr>
              <a:t>a) of bringing to the ground, making level, reducing to a plain, as in </a:t>
            </a:r>
            <a:r>
              <a:rPr lang="en-US" sz="3600" dirty="0" err="1">
                <a:latin typeface="Arial Rounded MT Bold" pitchFamily="34" charset="0"/>
              </a:rPr>
              <a:t>Luk</a:t>
            </a:r>
            <a:r>
              <a:rPr lang="en-US" sz="3600" dirty="0">
                <a:latin typeface="Arial Rounded MT Bold" pitchFamily="34" charset="0"/>
              </a:rPr>
              <a:t> 3:5; </a:t>
            </a:r>
            <a:r>
              <a:rPr lang="en-US" sz="3600" dirty="0" smtClean="0">
                <a:latin typeface="Arial Rounded MT Bold" pitchFamily="34" charset="0"/>
              </a:rPr>
              <a:t>(</a:t>
            </a:r>
            <a:r>
              <a:rPr lang="en-US" sz="3600" dirty="0">
                <a:latin typeface="Arial Rounded MT Bold" pitchFamily="34" charset="0"/>
              </a:rPr>
              <a:t>b) metaphorically in the Active Voice, to bring to a humble condition, "to abase," 2Cr 11:7, and in the Passive, "to be abased," </a:t>
            </a:r>
            <a:r>
              <a:rPr lang="en-US" sz="3600" dirty="0" err="1">
                <a:latin typeface="Arial Rounded MT Bold" pitchFamily="34" charset="0"/>
              </a:rPr>
              <a:t>Phl</a:t>
            </a:r>
            <a:r>
              <a:rPr lang="en-US" sz="3600" dirty="0">
                <a:latin typeface="Arial Rounded MT Bold" pitchFamily="34" charset="0"/>
              </a:rPr>
              <a:t> 4:12; in Mat 23:12; </a:t>
            </a:r>
            <a:r>
              <a:rPr lang="en-US" sz="3600" dirty="0" err="1">
                <a:latin typeface="Arial Rounded MT Bold" pitchFamily="34" charset="0"/>
              </a:rPr>
              <a:t>Luk</a:t>
            </a:r>
            <a:r>
              <a:rPr lang="en-US" sz="3600" dirty="0">
                <a:latin typeface="Arial Rounded MT Bold" pitchFamily="34" charset="0"/>
              </a:rPr>
              <a:t> 14:11; 18:14, the AV has "shall be abased," the RV "shall be humbled." It is translated "humble yourselves" in the Middle Voice sense in Jam 4:10; 1Pe 5:6; "humble," in Mat 18:4; 2Cr 12:21 and </a:t>
            </a:r>
            <a:r>
              <a:rPr lang="en-US" sz="3600" dirty="0" err="1">
                <a:latin typeface="Arial Rounded MT Bold" pitchFamily="34" charset="0"/>
              </a:rPr>
              <a:t>Phl</a:t>
            </a:r>
            <a:r>
              <a:rPr lang="en-US" sz="3600" dirty="0">
                <a:latin typeface="Arial Rounded MT Bold" pitchFamily="34" charset="0"/>
              </a:rPr>
              <a:t> 2:8</a:t>
            </a:r>
            <a:r>
              <a:rPr lang="en-US" sz="3600" dirty="0" smtClean="0">
                <a:latin typeface="Arial Rounded MT Bold" pitchFamily="34" charset="0"/>
              </a:rPr>
              <a:t>.</a:t>
            </a:r>
            <a:endParaRPr lang="en-US" sz="3600" dirty="0">
              <a:latin typeface="Arial Rounded MT Bold" pitchFamily="34" charset="0"/>
            </a:endParaRPr>
          </a:p>
        </p:txBody>
      </p:sp>
    </p:spTree>
    <p:extLst>
      <p:ext uri="{BB962C8B-B14F-4D97-AF65-F5344CB8AC3E}">
        <p14:creationId xmlns:p14="http://schemas.microsoft.com/office/powerpoint/2010/main" xmlns="" val="31667066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Rounded MT Bold" pitchFamily="34" charset="0"/>
              </a:rPr>
              <a:t>Bible Notes</a:t>
            </a:r>
            <a:endParaRPr lang="en-US" dirty="0">
              <a:latin typeface="Arial Rounded MT Bold" pitchFamily="34" charset="0"/>
            </a:endParaRPr>
          </a:p>
        </p:txBody>
      </p:sp>
      <p:sp>
        <p:nvSpPr>
          <p:cNvPr id="3" name="Content Placeholder 2"/>
          <p:cNvSpPr>
            <a:spLocks noGrp="1"/>
          </p:cNvSpPr>
          <p:nvPr>
            <p:ph idx="1"/>
          </p:nvPr>
        </p:nvSpPr>
        <p:spPr>
          <a:xfrm>
            <a:off x="381000" y="1600200"/>
            <a:ext cx="8305800" cy="4953000"/>
          </a:xfrm>
        </p:spPr>
        <p:txBody>
          <a:bodyPr>
            <a:normAutofit fontScale="92500"/>
          </a:bodyPr>
          <a:lstStyle/>
          <a:p>
            <a:pPr marL="0" indent="0" algn="just">
              <a:buNone/>
            </a:pPr>
            <a:endParaRPr lang="en-US" sz="3600" dirty="0" smtClean="0"/>
          </a:p>
          <a:p>
            <a:pPr marL="0" indent="0" algn="just">
              <a:buNone/>
            </a:pPr>
            <a:r>
              <a:rPr lang="en-US" sz="3600" dirty="0" smtClean="0">
                <a:latin typeface="Arial Rounded MT Bold" pitchFamily="34" charset="0"/>
              </a:rPr>
              <a:t>“</a:t>
            </a:r>
            <a:r>
              <a:rPr lang="en-US" sz="3600" dirty="0"/>
              <a:t>For by the grace given me I say to every one of you: Do not think of yourself more highly than you ought, but rather think of yourself with sober judgment, in accordance with the faith God has distributed to each of you.”</a:t>
            </a:r>
            <a:endParaRPr lang="en-US" sz="3600" dirty="0" smtClean="0"/>
          </a:p>
          <a:p>
            <a:pPr marL="0" indent="0" algn="just">
              <a:buNone/>
            </a:pPr>
            <a:endParaRPr lang="en-US" sz="3600" dirty="0">
              <a:latin typeface="Arial Rounded MT Bold" pitchFamily="34" charset="0"/>
            </a:endParaRPr>
          </a:p>
          <a:p>
            <a:pPr marL="0" indent="0" algn="just">
              <a:buNone/>
            </a:pPr>
            <a:endParaRPr lang="en-US" sz="3600" dirty="0" smtClean="0">
              <a:latin typeface="Arial Rounded MT Bold" pitchFamily="34" charset="0"/>
            </a:endParaRPr>
          </a:p>
          <a:p>
            <a:pPr marL="0" indent="0" algn="r">
              <a:buNone/>
            </a:pPr>
            <a:r>
              <a:rPr lang="en-US" sz="2600" dirty="0" smtClean="0">
                <a:latin typeface="Arial Rounded MT Bold" pitchFamily="34" charset="0"/>
              </a:rPr>
              <a:t>Romans12:3 (NIV)</a:t>
            </a:r>
            <a:endParaRPr lang="en-US" sz="2600" dirty="0">
              <a:latin typeface="Arial Rounded MT Bold" pitchFamily="34" charset="0"/>
            </a:endParaRPr>
          </a:p>
        </p:txBody>
      </p:sp>
    </p:spTree>
    <p:extLst>
      <p:ext uri="{BB962C8B-B14F-4D97-AF65-F5344CB8AC3E}">
        <p14:creationId xmlns:p14="http://schemas.microsoft.com/office/powerpoint/2010/main" xmlns="" val="23287298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Character Council of Greater Cincinnati and Northern Kentucky</a:t>
            </a:r>
          </a:p>
        </p:txBody>
      </p:sp>
      <p:sp>
        <p:nvSpPr>
          <p:cNvPr id="3" name="Content Placeholder 2"/>
          <p:cNvSpPr>
            <a:spLocks noGrp="1"/>
          </p:cNvSpPr>
          <p:nvPr>
            <p:ph idx="1"/>
          </p:nvPr>
        </p:nvSpPr>
        <p:spPr/>
        <p:txBody>
          <a:bodyPr>
            <a:normAutofit/>
          </a:bodyPr>
          <a:lstStyle/>
          <a:p>
            <a:pPr marL="0" indent="0">
              <a:buNone/>
            </a:pPr>
            <a:endParaRPr lang="en-US" sz="4000" dirty="0" smtClean="0"/>
          </a:p>
          <a:p>
            <a:pPr marL="0" indent="0">
              <a:buNone/>
            </a:pPr>
            <a:endParaRPr lang="en-US" sz="4000" dirty="0" smtClean="0"/>
          </a:p>
          <a:p>
            <a:pPr marL="0" indent="0" algn="ctr">
              <a:buNone/>
            </a:pPr>
            <a:r>
              <a:rPr lang="en-US" sz="5400" dirty="0" smtClean="0">
                <a:hlinkClick r:id="rId2"/>
              </a:rPr>
              <a:t>www.charactercincinnati.org</a:t>
            </a:r>
            <a:endParaRPr lang="en-US" sz="5400" dirty="0" smtClean="0"/>
          </a:p>
          <a:p>
            <a:pPr marL="0" indent="0" algn="ctr">
              <a:buNone/>
            </a:pPr>
            <a:endParaRPr lang="en-US" sz="4000" dirty="0" smtClean="0"/>
          </a:p>
        </p:txBody>
      </p:sp>
      <p:pic>
        <p:nvPicPr>
          <p:cNvPr id="4" name="Picture 3" descr="image_cccLogo.gif (140×155)"/>
          <p:cNvPicPr>
            <a:picLocks noChangeAspect="1"/>
          </p:cNvPicPr>
          <p:nvPr/>
        </p:nvPicPr>
        <p:blipFill>
          <a:blip r:embed="rId3" cstate="print"/>
          <a:stretch>
            <a:fillRect/>
          </a:stretch>
        </p:blipFill>
        <p:spPr bwMode="auto">
          <a:xfrm>
            <a:off x="7010400" y="4419600"/>
            <a:ext cx="1333500" cy="1476375"/>
          </a:xfrm>
          <a:prstGeom prst="rect">
            <a:avLst/>
          </a:prstGeom>
          <a:noFill/>
          <a:ln w="9525">
            <a:noFill/>
            <a:miter lim="800000"/>
            <a:headEnd/>
            <a:tailEnd/>
          </a:ln>
        </p:spPr>
      </p:pic>
    </p:spTree>
    <p:extLst>
      <p:ext uri="{BB962C8B-B14F-4D97-AF65-F5344CB8AC3E}">
        <p14:creationId xmlns:p14="http://schemas.microsoft.com/office/powerpoint/2010/main" xmlns="" val="34106406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Rounded MT Bold" pitchFamily="34" charset="0"/>
              </a:rPr>
              <a:t>Bible Notes</a:t>
            </a:r>
            <a:endParaRPr lang="en-US" dirty="0">
              <a:latin typeface="Arial Rounded MT Bold" pitchFamily="34" charset="0"/>
            </a:endParaRPr>
          </a:p>
        </p:txBody>
      </p:sp>
      <p:sp>
        <p:nvSpPr>
          <p:cNvPr id="3" name="Content Placeholder 2"/>
          <p:cNvSpPr>
            <a:spLocks noGrp="1"/>
          </p:cNvSpPr>
          <p:nvPr>
            <p:ph idx="1"/>
          </p:nvPr>
        </p:nvSpPr>
        <p:spPr>
          <a:xfrm>
            <a:off x="381000" y="1600200"/>
            <a:ext cx="8305800" cy="4953000"/>
          </a:xfrm>
        </p:spPr>
        <p:txBody>
          <a:bodyPr>
            <a:normAutofit/>
          </a:bodyPr>
          <a:lstStyle/>
          <a:p>
            <a:pPr marL="0" indent="0" algn="just">
              <a:buNone/>
            </a:pPr>
            <a:endParaRPr lang="en-US" sz="3600" dirty="0" smtClean="0">
              <a:latin typeface="Arial Rounded MT Bold"/>
            </a:endParaRPr>
          </a:p>
          <a:p>
            <a:pPr marL="0" indent="0" algn="just">
              <a:buNone/>
            </a:pPr>
            <a:r>
              <a:rPr lang="en-US" sz="3600" dirty="0" smtClean="0">
                <a:latin typeface="Arial Rounded MT Bold"/>
              </a:rPr>
              <a:t>“</a:t>
            </a:r>
            <a:r>
              <a:rPr lang="en-US" sz="3600" dirty="0">
                <a:latin typeface="Arial Rounded MT Bold"/>
              </a:rPr>
              <a:t>Finally, all of you, be like-minded, be sympathetic, love one another, be compassionate and </a:t>
            </a:r>
            <a:r>
              <a:rPr lang="en-US" sz="3600" b="1" dirty="0">
                <a:latin typeface="Arial Rounded MT Bold"/>
              </a:rPr>
              <a:t>humble</a:t>
            </a:r>
            <a:r>
              <a:rPr lang="en-US" sz="3600" dirty="0">
                <a:latin typeface="Arial Rounded MT Bold"/>
              </a:rPr>
              <a:t>..”</a:t>
            </a:r>
            <a:endParaRPr lang="en-US" sz="3600" dirty="0" smtClean="0">
              <a:latin typeface="Arial Rounded MT Bold"/>
            </a:endParaRPr>
          </a:p>
          <a:p>
            <a:pPr marL="0" indent="0" algn="just">
              <a:buNone/>
            </a:pPr>
            <a:endParaRPr lang="en-US" sz="3600" dirty="0">
              <a:latin typeface="Arial Rounded MT Bold" pitchFamily="34" charset="0"/>
            </a:endParaRPr>
          </a:p>
          <a:p>
            <a:pPr marL="0" indent="0" algn="just">
              <a:buNone/>
            </a:pPr>
            <a:endParaRPr lang="en-US" sz="3600" dirty="0" smtClean="0">
              <a:latin typeface="Arial Rounded MT Bold" pitchFamily="34" charset="0"/>
            </a:endParaRPr>
          </a:p>
          <a:p>
            <a:pPr marL="0" indent="0" algn="r">
              <a:buNone/>
            </a:pPr>
            <a:r>
              <a:rPr lang="en-US" sz="2600" dirty="0" smtClean="0">
                <a:latin typeface="Arial Rounded MT Bold" pitchFamily="34" charset="0"/>
              </a:rPr>
              <a:t>1 Peter 3:8 (NIV)</a:t>
            </a:r>
            <a:endParaRPr lang="en-US" sz="2600" dirty="0">
              <a:latin typeface="Arial Rounded MT Bold" pitchFamily="34" charset="0"/>
            </a:endParaRPr>
          </a:p>
        </p:txBody>
      </p:sp>
    </p:spTree>
    <p:extLst>
      <p:ext uri="{BB962C8B-B14F-4D97-AF65-F5344CB8AC3E}">
        <p14:creationId xmlns:p14="http://schemas.microsoft.com/office/powerpoint/2010/main" xmlns="" val="4239503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Rounded MT Bold" pitchFamily="34" charset="0"/>
              </a:rPr>
              <a:t>Bible Notes</a:t>
            </a:r>
            <a:endParaRPr lang="en-US" dirty="0">
              <a:latin typeface="Arial Rounded MT Bold" pitchFamily="34" charset="0"/>
            </a:endParaRPr>
          </a:p>
        </p:txBody>
      </p:sp>
      <p:sp>
        <p:nvSpPr>
          <p:cNvPr id="3" name="Content Placeholder 2"/>
          <p:cNvSpPr>
            <a:spLocks noGrp="1"/>
          </p:cNvSpPr>
          <p:nvPr>
            <p:ph idx="1"/>
          </p:nvPr>
        </p:nvSpPr>
        <p:spPr>
          <a:xfrm>
            <a:off x="381000" y="1600200"/>
            <a:ext cx="8305800" cy="4953000"/>
          </a:xfrm>
        </p:spPr>
        <p:txBody>
          <a:bodyPr>
            <a:normAutofit fontScale="92500" lnSpcReduction="10000"/>
          </a:bodyPr>
          <a:lstStyle/>
          <a:p>
            <a:pPr marL="0" indent="0" algn="just">
              <a:buNone/>
            </a:pPr>
            <a:endParaRPr lang="en-US" sz="3600" dirty="0" smtClean="0"/>
          </a:p>
          <a:p>
            <a:pPr marL="0" indent="0" algn="just">
              <a:buNone/>
            </a:pPr>
            <a:r>
              <a:rPr lang="en-US" sz="3600" dirty="0" smtClean="0">
                <a:latin typeface="Arial Rounded MT Bold" pitchFamily="34" charset="0"/>
              </a:rPr>
              <a:t>“</a:t>
            </a:r>
            <a:r>
              <a:rPr lang="en-US" sz="3600" dirty="0">
                <a:latin typeface="Arial Rounded MT Bold"/>
              </a:rPr>
              <a:t>As a prisoner for the Lord, then, I urge you to live a life worthy of the calling you have received. </a:t>
            </a:r>
            <a:r>
              <a:rPr lang="en-US" sz="3600" dirty="0" smtClean="0">
                <a:latin typeface="Arial Rounded MT Bold"/>
              </a:rPr>
              <a:t>Be </a:t>
            </a:r>
            <a:r>
              <a:rPr lang="en-US" sz="3600" dirty="0">
                <a:latin typeface="Arial Rounded MT Bold"/>
              </a:rPr>
              <a:t>completely humble and gentle; be patient, bearing with one another in love. </a:t>
            </a:r>
            <a:r>
              <a:rPr lang="en-US" sz="3600" dirty="0" smtClean="0">
                <a:latin typeface="Arial Rounded MT Bold"/>
              </a:rPr>
              <a:t>Make </a:t>
            </a:r>
            <a:r>
              <a:rPr lang="en-US" sz="3600" dirty="0">
                <a:latin typeface="Arial Rounded MT Bold"/>
              </a:rPr>
              <a:t>every effort to keep the unity of the Spirit through the bond of </a:t>
            </a:r>
            <a:r>
              <a:rPr lang="en-US" sz="3600" dirty="0" smtClean="0">
                <a:latin typeface="Arial Rounded MT Bold"/>
              </a:rPr>
              <a:t>peace.”</a:t>
            </a:r>
          </a:p>
          <a:p>
            <a:pPr marL="0" indent="0" algn="just">
              <a:buNone/>
            </a:pPr>
            <a:endParaRPr lang="en-US" sz="3600" dirty="0">
              <a:latin typeface="Arial Rounded MT Bold" pitchFamily="34" charset="0"/>
            </a:endParaRPr>
          </a:p>
          <a:p>
            <a:pPr marL="0" indent="0" algn="just">
              <a:buNone/>
            </a:pPr>
            <a:endParaRPr lang="en-US" sz="3600" dirty="0" smtClean="0">
              <a:latin typeface="Arial Rounded MT Bold" pitchFamily="34" charset="0"/>
            </a:endParaRPr>
          </a:p>
          <a:p>
            <a:pPr marL="0" indent="0" algn="r">
              <a:buNone/>
            </a:pPr>
            <a:r>
              <a:rPr lang="en-US" sz="2600" dirty="0" smtClean="0">
                <a:latin typeface="Arial Rounded MT Bold" pitchFamily="34" charset="0"/>
              </a:rPr>
              <a:t>Ephesians 4:1-3 (NIV)</a:t>
            </a:r>
            <a:endParaRPr lang="en-US" sz="2600" dirty="0">
              <a:latin typeface="Arial Rounded MT Bold" pitchFamily="34" charset="0"/>
            </a:endParaRPr>
          </a:p>
        </p:txBody>
      </p:sp>
    </p:spTree>
    <p:extLst>
      <p:ext uri="{BB962C8B-B14F-4D97-AF65-F5344CB8AC3E}">
        <p14:creationId xmlns:p14="http://schemas.microsoft.com/office/powerpoint/2010/main" xmlns="" val="10896413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Rounded MT Bold" pitchFamily="34" charset="0"/>
              </a:rPr>
              <a:t>Bible Notes</a:t>
            </a:r>
            <a:endParaRPr lang="en-US" dirty="0">
              <a:latin typeface="Arial Rounded MT Bold" pitchFamily="34" charset="0"/>
            </a:endParaRPr>
          </a:p>
        </p:txBody>
      </p:sp>
      <p:sp>
        <p:nvSpPr>
          <p:cNvPr id="3" name="Content Placeholder 2"/>
          <p:cNvSpPr>
            <a:spLocks noGrp="1"/>
          </p:cNvSpPr>
          <p:nvPr>
            <p:ph idx="1"/>
          </p:nvPr>
        </p:nvSpPr>
        <p:spPr>
          <a:xfrm>
            <a:off x="381000" y="1600200"/>
            <a:ext cx="8305800" cy="4953000"/>
          </a:xfrm>
        </p:spPr>
        <p:txBody>
          <a:bodyPr>
            <a:normAutofit/>
          </a:bodyPr>
          <a:lstStyle/>
          <a:p>
            <a:pPr marL="0" indent="0" algn="just">
              <a:buNone/>
            </a:pPr>
            <a:endParaRPr lang="en-US" sz="3600" dirty="0" smtClean="0"/>
          </a:p>
          <a:p>
            <a:pPr marL="0" indent="0" algn="just">
              <a:buNone/>
            </a:pPr>
            <a:r>
              <a:rPr lang="en-US" sz="3600" dirty="0" smtClean="0">
                <a:latin typeface="Arial Rounded MT Bold"/>
              </a:rPr>
              <a:t>“</a:t>
            </a:r>
            <a:r>
              <a:rPr lang="en-US" sz="3600" dirty="0">
                <a:latin typeface="Arial Rounded MT Bold"/>
              </a:rPr>
              <a:t>All of you, clothe yourselves with humility towards one another, because, ‘God opposes the proud but shows </a:t>
            </a:r>
            <a:r>
              <a:rPr lang="en-US" sz="3600" dirty="0" err="1">
                <a:latin typeface="Arial Rounded MT Bold"/>
              </a:rPr>
              <a:t>favour</a:t>
            </a:r>
            <a:r>
              <a:rPr lang="en-US" sz="3600" dirty="0">
                <a:latin typeface="Arial Rounded MT Bold"/>
              </a:rPr>
              <a:t> to the </a:t>
            </a:r>
            <a:r>
              <a:rPr lang="en-US" sz="3600" b="1" dirty="0">
                <a:latin typeface="Arial Rounded MT Bold"/>
              </a:rPr>
              <a:t>humble</a:t>
            </a:r>
            <a:r>
              <a:rPr lang="en-US" sz="3600" dirty="0" smtClean="0">
                <a:latin typeface="Arial Rounded MT Bold"/>
              </a:rPr>
              <a:t>.”</a:t>
            </a:r>
          </a:p>
          <a:p>
            <a:pPr marL="0" indent="0" algn="just">
              <a:buNone/>
            </a:pPr>
            <a:endParaRPr lang="en-US" sz="3600" dirty="0">
              <a:latin typeface="Arial Rounded MT Bold" pitchFamily="34" charset="0"/>
            </a:endParaRPr>
          </a:p>
          <a:p>
            <a:pPr marL="0" indent="0" algn="just">
              <a:buNone/>
            </a:pPr>
            <a:endParaRPr lang="en-US" sz="3600" dirty="0" smtClean="0">
              <a:latin typeface="Arial Rounded MT Bold" pitchFamily="34" charset="0"/>
            </a:endParaRPr>
          </a:p>
          <a:p>
            <a:pPr marL="0" indent="0" algn="r">
              <a:buNone/>
            </a:pPr>
            <a:r>
              <a:rPr lang="en-US" sz="2600" dirty="0" smtClean="0">
                <a:latin typeface="Arial Rounded MT Bold" pitchFamily="34" charset="0"/>
              </a:rPr>
              <a:t>1 Peter 5:5 (NIV)</a:t>
            </a:r>
            <a:endParaRPr lang="en-US" sz="2600" dirty="0">
              <a:latin typeface="Arial Rounded MT Bold" pitchFamily="34" charset="0"/>
            </a:endParaRPr>
          </a:p>
        </p:txBody>
      </p:sp>
    </p:spTree>
    <p:extLst>
      <p:ext uri="{BB962C8B-B14F-4D97-AF65-F5344CB8AC3E}">
        <p14:creationId xmlns:p14="http://schemas.microsoft.com/office/powerpoint/2010/main" xmlns="" val="7537642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 y="2286000"/>
            <a:ext cx="7745500" cy="21945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1550256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Rounded MT Bold"/>
              </a:rPr>
              <a:t>HUMILITY</a:t>
            </a:r>
            <a:endParaRPr lang="en-US" dirty="0">
              <a:latin typeface="Arial Rounded MT Bold"/>
            </a:endParaRPr>
          </a:p>
        </p:txBody>
      </p:sp>
      <p:sp>
        <p:nvSpPr>
          <p:cNvPr id="3" name="Content Placeholder 2"/>
          <p:cNvSpPr>
            <a:spLocks noGrp="1"/>
          </p:cNvSpPr>
          <p:nvPr>
            <p:ph sz="half" idx="1"/>
          </p:nvPr>
        </p:nvSpPr>
        <p:spPr/>
        <p:txBody>
          <a:bodyPr>
            <a:normAutofit lnSpcReduction="10000"/>
          </a:bodyPr>
          <a:lstStyle/>
          <a:p>
            <a:pPr marL="0" indent="0">
              <a:buNone/>
            </a:pPr>
            <a:r>
              <a:rPr lang="en-US" sz="3200" dirty="0" smtClean="0">
                <a:latin typeface="Arial Rounded MT Bold"/>
              </a:rPr>
              <a:t>“True </a:t>
            </a:r>
            <a:r>
              <a:rPr lang="en-US" sz="3200" dirty="0">
                <a:latin typeface="Arial Rounded MT Bold"/>
              </a:rPr>
              <a:t>humility—the basis of the Christian system—is the low but deep and firm foundation of all virtues."</a:t>
            </a:r>
            <a:br>
              <a:rPr lang="en-US" sz="3200" dirty="0">
                <a:latin typeface="Arial Rounded MT Bold"/>
              </a:rPr>
            </a:br>
            <a:r>
              <a:rPr lang="en-US" sz="3200" dirty="0">
                <a:latin typeface="Arial Rounded MT Bold"/>
              </a:rPr>
              <a:t/>
            </a:r>
            <a:br>
              <a:rPr lang="en-US" sz="3200" dirty="0">
                <a:latin typeface="Arial Rounded MT Bold"/>
              </a:rPr>
            </a:br>
            <a:endParaRPr lang="en-US" sz="3200" dirty="0">
              <a:latin typeface="Arial Rounded MT Bold"/>
            </a:endParaRPr>
          </a:p>
          <a:p>
            <a:pPr marL="0" indent="0" algn="r">
              <a:buNone/>
            </a:pPr>
            <a:r>
              <a:rPr lang="en-US" dirty="0">
                <a:latin typeface="Arial Rounded MT Bold"/>
              </a:rPr>
              <a:t>Edmund Burke </a:t>
            </a:r>
            <a:br>
              <a:rPr lang="en-US" dirty="0">
                <a:latin typeface="Arial Rounded MT Bold"/>
              </a:rPr>
            </a:br>
            <a:endParaRPr lang="en-US" dirty="0">
              <a:latin typeface="Arial Rounded MT Bold"/>
            </a:endParaRPr>
          </a:p>
          <a:p>
            <a:pPr marL="0" indent="0">
              <a:buNone/>
            </a:pPr>
            <a:endParaRPr lang="en-US" dirty="0">
              <a:latin typeface="Arial Rounded MT Bold"/>
            </a:endParaRPr>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xmlns="" val="0"/>
              </a:ext>
            </a:extLst>
          </a:blip>
          <a:stretch>
            <a:fillRect/>
          </a:stretch>
        </p:blipFill>
        <p:spPr>
          <a:xfrm>
            <a:off x="4866048" y="1600200"/>
            <a:ext cx="3602904" cy="4525963"/>
          </a:xfrm>
        </p:spPr>
      </p:pic>
    </p:spTree>
    <p:extLst>
      <p:ext uri="{BB962C8B-B14F-4D97-AF65-F5344CB8AC3E}">
        <p14:creationId xmlns:p14="http://schemas.microsoft.com/office/powerpoint/2010/main" xmlns="" val="25144114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Rounded MT Bold"/>
              </a:rPr>
              <a:t>HUMILITY</a:t>
            </a:r>
            <a:endParaRPr lang="en-US" dirty="0">
              <a:latin typeface="Arial Rounded MT Bold"/>
            </a:endParaRPr>
          </a:p>
        </p:txBody>
      </p:sp>
      <p:sp>
        <p:nvSpPr>
          <p:cNvPr id="3" name="Content Placeholder 2"/>
          <p:cNvSpPr>
            <a:spLocks noGrp="1"/>
          </p:cNvSpPr>
          <p:nvPr>
            <p:ph sz="half" idx="1"/>
          </p:nvPr>
        </p:nvSpPr>
        <p:spPr/>
        <p:txBody>
          <a:bodyPr>
            <a:normAutofit/>
          </a:bodyPr>
          <a:lstStyle/>
          <a:p>
            <a:pPr marL="0" indent="0">
              <a:buNone/>
            </a:pPr>
            <a:r>
              <a:rPr lang="en-US" sz="3200" dirty="0">
                <a:latin typeface="Arial Rounded MT Bold"/>
              </a:rPr>
              <a:t>“There are two ways of exerting one's strength: one is pushing down, the other is pulling up</a:t>
            </a:r>
            <a:r>
              <a:rPr lang="en-US" sz="3200" dirty="0" smtClean="0">
                <a:latin typeface="Arial Rounded MT Bold"/>
              </a:rPr>
              <a:t>.”</a:t>
            </a:r>
          </a:p>
          <a:p>
            <a:pPr marL="0" indent="0">
              <a:buNone/>
            </a:pPr>
            <a:endParaRPr lang="en-US" sz="3200" dirty="0">
              <a:latin typeface="Arial Rounded MT Bold"/>
            </a:endParaRPr>
          </a:p>
          <a:p>
            <a:pPr marL="0" indent="0" algn="r">
              <a:buNone/>
            </a:pPr>
            <a:r>
              <a:rPr lang="en-US" sz="2000" dirty="0" smtClean="0">
                <a:latin typeface="Arial Rounded MT Bold"/>
              </a:rPr>
              <a:t>Booker T. Washington</a:t>
            </a:r>
          </a:p>
          <a:p>
            <a:pPr marL="0" indent="0" algn="r">
              <a:buNone/>
            </a:pPr>
            <a:r>
              <a:rPr lang="en-US" sz="2000" dirty="0" smtClean="0">
                <a:latin typeface="Arial Rounded MT Bold"/>
              </a:rPr>
              <a:t> </a:t>
            </a:r>
            <a:br>
              <a:rPr lang="en-US" sz="2000" dirty="0" smtClean="0">
                <a:latin typeface="Arial Rounded MT Bold"/>
              </a:rPr>
            </a:br>
            <a:endParaRPr lang="en-US" sz="2000" dirty="0" smtClean="0">
              <a:latin typeface="Arial Rounded MT Bold"/>
            </a:endParaRPr>
          </a:p>
          <a:p>
            <a:pPr marL="0" indent="0">
              <a:buNone/>
            </a:pPr>
            <a:endParaRPr lang="en-US" dirty="0">
              <a:latin typeface="Arial Rounded MT Bold"/>
            </a:endParaRPr>
          </a:p>
        </p:txBody>
      </p:sp>
      <p:pic>
        <p:nvPicPr>
          <p:cNvPr id="7" name="Content Placeholder 6"/>
          <p:cNvPicPr>
            <a:picLocks noGrp="1" noChangeAspect="1"/>
          </p:cNvPicPr>
          <p:nvPr>
            <p:ph sz="half" idx="2"/>
          </p:nvPr>
        </p:nvPicPr>
        <p:blipFill>
          <a:blip r:embed="rId2" cstate="print">
            <a:extLst>
              <a:ext uri="{28A0092B-C50C-407E-A947-70E740481C1C}">
                <a14:useLocalDpi xmlns:a14="http://schemas.microsoft.com/office/drawing/2010/main" xmlns="" val="0"/>
              </a:ext>
            </a:extLst>
          </a:blip>
          <a:stretch>
            <a:fillRect/>
          </a:stretch>
        </p:blipFill>
        <p:spPr>
          <a:xfrm>
            <a:off x="4927889" y="1600200"/>
            <a:ext cx="3479222" cy="4525963"/>
          </a:xfrm>
        </p:spPr>
      </p:pic>
    </p:spTree>
    <p:extLst>
      <p:ext uri="{BB962C8B-B14F-4D97-AF65-F5344CB8AC3E}">
        <p14:creationId xmlns:p14="http://schemas.microsoft.com/office/powerpoint/2010/main" xmlns="" val="13951985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Rounded MT Bold"/>
              </a:rPr>
              <a:t>HUMILITY</a:t>
            </a:r>
            <a:endParaRPr lang="en-US" dirty="0">
              <a:latin typeface="Arial Rounded MT Bold"/>
            </a:endParaRPr>
          </a:p>
        </p:txBody>
      </p:sp>
      <p:sp>
        <p:nvSpPr>
          <p:cNvPr id="3" name="Content Placeholder 2"/>
          <p:cNvSpPr>
            <a:spLocks noGrp="1"/>
          </p:cNvSpPr>
          <p:nvPr>
            <p:ph sz="half" idx="1"/>
          </p:nvPr>
        </p:nvSpPr>
        <p:spPr>
          <a:xfrm>
            <a:off x="457200" y="1600200"/>
            <a:ext cx="3200400" cy="4525963"/>
          </a:xfrm>
        </p:spPr>
        <p:txBody>
          <a:bodyPr>
            <a:normAutofit fontScale="92500"/>
          </a:bodyPr>
          <a:lstStyle/>
          <a:p>
            <a:pPr marL="0" indent="0">
              <a:buNone/>
            </a:pPr>
            <a:endParaRPr lang="en-US" sz="3200" dirty="0" smtClean="0">
              <a:latin typeface="Arial Rounded MT Bold"/>
            </a:endParaRPr>
          </a:p>
          <a:p>
            <a:pPr marL="0" indent="0" algn="ctr">
              <a:buNone/>
            </a:pPr>
            <a:r>
              <a:rPr lang="en-US" sz="3600" dirty="0" smtClean="0">
                <a:latin typeface="Arial Rounded MT Bold"/>
              </a:rPr>
              <a:t>“If </a:t>
            </a:r>
            <a:r>
              <a:rPr lang="en-US" sz="3600" dirty="0">
                <a:latin typeface="Arial Rounded MT Bold"/>
              </a:rPr>
              <a:t>you want to lift yourself up, lift up someone </a:t>
            </a:r>
            <a:r>
              <a:rPr lang="en-US" sz="3600" dirty="0" smtClean="0">
                <a:latin typeface="Arial Rounded MT Bold"/>
              </a:rPr>
              <a:t>else.”</a:t>
            </a:r>
          </a:p>
          <a:p>
            <a:pPr marL="0" indent="0">
              <a:buNone/>
            </a:pPr>
            <a:endParaRPr lang="en-US" sz="3600" dirty="0">
              <a:latin typeface="Arial Rounded MT Bold"/>
            </a:endParaRPr>
          </a:p>
          <a:p>
            <a:pPr marL="0" indent="0" algn="r">
              <a:buNone/>
            </a:pPr>
            <a:r>
              <a:rPr lang="en-US" sz="2000" dirty="0" smtClean="0">
                <a:latin typeface="Arial Rounded MT Bold"/>
              </a:rPr>
              <a:t>Booker T. Washington</a:t>
            </a:r>
          </a:p>
          <a:p>
            <a:pPr marL="0" indent="0" algn="r">
              <a:buNone/>
            </a:pPr>
            <a:r>
              <a:rPr lang="en-US" sz="2000" dirty="0" smtClean="0">
                <a:latin typeface="Arial Rounded MT Bold"/>
              </a:rPr>
              <a:t> </a:t>
            </a:r>
            <a:br>
              <a:rPr lang="en-US" sz="2000" dirty="0" smtClean="0">
                <a:latin typeface="Arial Rounded MT Bold"/>
              </a:rPr>
            </a:br>
            <a:endParaRPr lang="en-US" sz="2000" dirty="0" smtClean="0">
              <a:latin typeface="Arial Rounded MT Bold"/>
            </a:endParaRPr>
          </a:p>
          <a:p>
            <a:pPr marL="0" indent="0">
              <a:buNone/>
            </a:pPr>
            <a:endParaRPr lang="en-US" dirty="0">
              <a:latin typeface="Arial Rounded MT Bold"/>
            </a:endParaRPr>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xmlns="" val="0"/>
              </a:ext>
            </a:extLst>
          </a:blip>
          <a:stretch>
            <a:fillRect/>
          </a:stretch>
        </p:blipFill>
        <p:spPr>
          <a:xfrm>
            <a:off x="4038600" y="1905000"/>
            <a:ext cx="4898578" cy="3017520"/>
          </a:xfrm>
        </p:spPr>
      </p:pic>
    </p:spTree>
    <p:extLst>
      <p:ext uri="{BB962C8B-B14F-4D97-AF65-F5344CB8AC3E}">
        <p14:creationId xmlns:p14="http://schemas.microsoft.com/office/powerpoint/2010/main" xmlns="" val="19222247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Autofit/>
          </a:bodyPr>
          <a:lstStyle/>
          <a:p>
            <a:r>
              <a:rPr lang="en-US" sz="3600" dirty="0" smtClean="0">
                <a:latin typeface="Arial Rounded MT Bold" pitchFamily="34" charset="0"/>
              </a:rPr>
              <a:t>Character Council of Greater Cincinnati and Northern Kentucky</a:t>
            </a:r>
            <a:endParaRPr lang="en-US" sz="3600" dirty="0">
              <a:latin typeface="Arial Rounded MT Bold" pitchFamily="34" charset="0"/>
            </a:endParaRPr>
          </a:p>
        </p:txBody>
      </p:sp>
      <p:sp>
        <p:nvSpPr>
          <p:cNvPr id="4" name="Rectangle 3"/>
          <p:cNvSpPr/>
          <p:nvPr/>
        </p:nvSpPr>
        <p:spPr>
          <a:xfrm>
            <a:off x="506730" y="2743200"/>
            <a:ext cx="8229600" cy="3046988"/>
          </a:xfrm>
          <a:prstGeom prst="rect">
            <a:avLst/>
          </a:prstGeom>
        </p:spPr>
        <p:txBody>
          <a:bodyPr wrap="square">
            <a:spAutoFit/>
          </a:bodyPr>
          <a:lstStyle/>
          <a:p>
            <a:r>
              <a:rPr lang="en-US" sz="4800" b="1" dirty="0" smtClean="0">
                <a:latin typeface="Arial Rounded MT Bold" pitchFamily="34" charset="0"/>
              </a:rPr>
              <a:t>Humility (vs</a:t>
            </a:r>
            <a:r>
              <a:rPr lang="en-US" sz="4800" b="1" dirty="0">
                <a:latin typeface="Arial Rounded MT Bold" pitchFamily="34" charset="0"/>
              </a:rPr>
              <a:t>. Arrogance)</a:t>
            </a:r>
          </a:p>
          <a:p>
            <a:endParaRPr lang="en-US" sz="4800" b="1" dirty="0">
              <a:latin typeface="Arial Rounded MT Bold" pitchFamily="34" charset="0"/>
            </a:endParaRPr>
          </a:p>
          <a:p>
            <a:r>
              <a:rPr lang="en-US" sz="3200" dirty="0">
                <a:latin typeface="Arial Rounded MT Bold" pitchFamily="34" charset="0"/>
              </a:rPr>
              <a:t>Acknowledging that </a:t>
            </a:r>
            <a:r>
              <a:rPr lang="en-US" sz="3200" dirty="0" smtClean="0">
                <a:latin typeface="Arial Rounded MT Bold" pitchFamily="34" charset="0"/>
              </a:rPr>
              <a:t>achievement</a:t>
            </a:r>
          </a:p>
          <a:p>
            <a:r>
              <a:rPr lang="en-US" sz="3200" dirty="0" smtClean="0">
                <a:latin typeface="Arial Rounded MT Bold" pitchFamily="34" charset="0"/>
              </a:rPr>
              <a:t>results </a:t>
            </a:r>
            <a:r>
              <a:rPr lang="en-US" sz="3200" dirty="0">
                <a:latin typeface="Arial Rounded MT Bold" pitchFamily="34" charset="0"/>
              </a:rPr>
              <a:t>from the investment </a:t>
            </a:r>
          </a:p>
          <a:p>
            <a:r>
              <a:rPr lang="en-US" sz="3200" dirty="0">
                <a:latin typeface="Arial Rounded MT Bold" pitchFamily="34" charset="0"/>
              </a:rPr>
              <a:t>of others in </a:t>
            </a:r>
            <a:r>
              <a:rPr lang="en-US" sz="3200" dirty="0" smtClean="0">
                <a:latin typeface="Arial Rounded MT Bold" pitchFamily="34" charset="0"/>
              </a:rPr>
              <a:t>my life</a:t>
            </a:r>
            <a:endParaRPr lang="en-US" sz="3200" dirty="0">
              <a:latin typeface="Arial Rounded MT Bold" pitchFamily="34" charset="0"/>
            </a:endParaRPr>
          </a:p>
        </p:txBody>
      </p:sp>
      <p:pic>
        <p:nvPicPr>
          <p:cNvPr id="5" name="Picture 4" descr="image_cccLogo.gif (140×155)"/>
          <p:cNvPicPr/>
          <p:nvPr/>
        </p:nvPicPr>
        <p:blipFill>
          <a:blip r:embed="rId2" cstate="print"/>
          <a:stretch>
            <a:fillRect/>
          </a:stretch>
        </p:blipFill>
        <p:spPr bwMode="auto">
          <a:xfrm>
            <a:off x="7239000" y="4266694"/>
            <a:ext cx="1333500" cy="1476375"/>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Rounded MT Bold" pitchFamily="34" charset="0"/>
              </a:rPr>
              <a:t>HUMILITY</a:t>
            </a:r>
            <a:endParaRPr lang="en-US" dirty="0">
              <a:latin typeface="Arial Rounded MT Bold" pitchFamily="34" charset="0"/>
            </a:endParaRPr>
          </a:p>
        </p:txBody>
      </p:sp>
      <p:sp>
        <p:nvSpPr>
          <p:cNvPr id="4" name="Rectangle 3"/>
          <p:cNvSpPr/>
          <p:nvPr/>
        </p:nvSpPr>
        <p:spPr>
          <a:xfrm>
            <a:off x="1066800" y="1706047"/>
            <a:ext cx="7543800" cy="2473306"/>
          </a:xfrm>
          <a:prstGeom prst="rect">
            <a:avLst/>
          </a:prstGeom>
        </p:spPr>
        <p:txBody>
          <a:bodyPr wrap="square">
            <a:spAutoFit/>
          </a:bodyPr>
          <a:lstStyle/>
          <a:p>
            <a:pPr>
              <a:lnSpc>
                <a:spcPct val="150000"/>
              </a:lnSpc>
            </a:pPr>
            <a:r>
              <a:rPr lang="en-US" sz="3600" b="1" i="1" dirty="0" smtClean="0">
                <a:latin typeface="Arial Rounded MT Bold"/>
              </a:rPr>
              <a:t>Humility</a:t>
            </a:r>
            <a:r>
              <a:rPr lang="en-US" sz="3600" i="1" dirty="0" smtClean="0">
                <a:latin typeface="Arial Rounded MT Bold"/>
              </a:rPr>
              <a:t> ……… </a:t>
            </a:r>
            <a:r>
              <a:rPr lang="en-US" sz="3600" dirty="0">
                <a:solidFill>
                  <a:srgbClr val="000000"/>
                </a:solidFill>
                <a:latin typeface="Verdana"/>
              </a:rPr>
              <a:t>the quality or state of not thinking you are better than other people </a:t>
            </a:r>
            <a:endParaRPr lang="en-US" sz="3600" dirty="0" smtClean="0">
              <a:solidFill>
                <a:srgbClr val="000000"/>
              </a:solidFill>
              <a:latin typeface="Verdana"/>
            </a:endParaRPr>
          </a:p>
        </p:txBody>
      </p:sp>
      <p:sp>
        <p:nvSpPr>
          <p:cNvPr id="5" name="Rectangle 4"/>
          <p:cNvSpPr/>
          <p:nvPr/>
        </p:nvSpPr>
        <p:spPr>
          <a:xfrm>
            <a:off x="2346960" y="5486400"/>
            <a:ext cx="6096000" cy="369332"/>
          </a:xfrm>
          <a:prstGeom prst="rect">
            <a:avLst/>
          </a:prstGeom>
        </p:spPr>
        <p:txBody>
          <a:bodyPr wrap="square">
            <a:spAutoFit/>
          </a:bodyPr>
          <a:lstStyle/>
          <a:p>
            <a:pPr algn="r"/>
            <a:r>
              <a:rPr lang="en-US" dirty="0" smtClean="0"/>
              <a:t>http://www.merriam-webster.com/dictionary/humility</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Arial Rounded MT Bold" pitchFamily="34" charset="0"/>
              </a:rPr>
              <a:t>Character Council of Greater Cincinnati and Northern Kentucky</a:t>
            </a:r>
            <a:endParaRPr lang="en-US" sz="3600" dirty="0">
              <a:latin typeface="Arial Rounded MT Bold" pitchFamily="34" charset="0"/>
            </a:endParaRPr>
          </a:p>
        </p:txBody>
      </p:sp>
      <p:sp>
        <p:nvSpPr>
          <p:cNvPr id="5" name="Rectangle 4"/>
          <p:cNvSpPr/>
          <p:nvPr/>
        </p:nvSpPr>
        <p:spPr>
          <a:xfrm>
            <a:off x="533400" y="1720840"/>
            <a:ext cx="8077200" cy="4308872"/>
          </a:xfrm>
          <a:prstGeom prst="rect">
            <a:avLst/>
          </a:prstGeom>
        </p:spPr>
        <p:txBody>
          <a:bodyPr wrap="square">
            <a:spAutoFit/>
          </a:bodyPr>
          <a:lstStyle/>
          <a:p>
            <a:pPr algn="just"/>
            <a:r>
              <a:rPr lang="en-US" sz="3200" dirty="0" smtClean="0">
                <a:latin typeface="Arial Rounded MT Bold" pitchFamily="34" charset="0"/>
              </a:rPr>
              <a:t>How </a:t>
            </a:r>
            <a:r>
              <a:rPr lang="en-US" sz="3200" dirty="0">
                <a:latin typeface="Arial Rounded MT Bold" pitchFamily="34" charset="0"/>
              </a:rPr>
              <a:t>to Practice </a:t>
            </a:r>
            <a:r>
              <a:rPr lang="en-US" sz="3200" dirty="0" smtClean="0">
                <a:latin typeface="Arial Rounded MT Bold" pitchFamily="34" charset="0"/>
              </a:rPr>
              <a:t>Humility, </a:t>
            </a:r>
            <a:endParaRPr lang="en-US" sz="3200" dirty="0">
              <a:latin typeface="Arial Rounded MT Bold" pitchFamily="34" charset="0"/>
            </a:endParaRPr>
          </a:p>
          <a:p>
            <a:pPr algn="just"/>
            <a:endParaRPr lang="en-US" sz="3200" dirty="0" smtClean="0">
              <a:latin typeface="Arial Rounded MT Bold" pitchFamily="34" charset="0"/>
            </a:endParaRPr>
          </a:p>
          <a:p>
            <a:pPr marL="457200" indent="-457200" algn="just">
              <a:buFont typeface="Arial" pitchFamily="34" charset="0"/>
              <a:buChar char="•"/>
            </a:pPr>
            <a:r>
              <a:rPr lang="en-US" sz="3000" dirty="0">
                <a:latin typeface="Arial Rounded MT Bold" pitchFamily="34" charset="0"/>
              </a:rPr>
              <a:t>praise my parents, teachers, teammates and coaches</a:t>
            </a:r>
          </a:p>
          <a:p>
            <a:pPr marL="457200" indent="-457200" algn="just">
              <a:buFont typeface="Arial" pitchFamily="34" charset="0"/>
              <a:buChar char="•"/>
            </a:pPr>
            <a:r>
              <a:rPr lang="en-US" sz="3000" dirty="0">
                <a:latin typeface="Arial Rounded MT Bold" pitchFamily="34" charset="0"/>
              </a:rPr>
              <a:t>not think more highly of myself than I ought</a:t>
            </a:r>
          </a:p>
          <a:p>
            <a:pPr marL="457200" indent="-457200" algn="just">
              <a:buFont typeface="Arial" pitchFamily="34" charset="0"/>
              <a:buChar char="•"/>
            </a:pPr>
            <a:r>
              <a:rPr lang="en-US" sz="3000" dirty="0">
                <a:latin typeface="Arial Rounded MT Bold" pitchFamily="34" charset="0"/>
              </a:rPr>
              <a:t>take responsibility for all my actions</a:t>
            </a:r>
          </a:p>
          <a:p>
            <a:pPr marL="457200" indent="-457200" algn="just">
              <a:buFont typeface="Arial" pitchFamily="34" charset="0"/>
              <a:buChar char="•"/>
            </a:pPr>
            <a:r>
              <a:rPr lang="en-US" sz="3000" dirty="0">
                <a:latin typeface="Arial Rounded MT Bold" pitchFamily="34" charset="0"/>
              </a:rPr>
              <a:t>try again after each defeat</a:t>
            </a:r>
          </a:p>
          <a:p>
            <a:pPr marL="457200" indent="-457200" algn="just">
              <a:buFont typeface="Arial" pitchFamily="34" charset="0"/>
              <a:buChar char="•"/>
            </a:pPr>
            <a:r>
              <a:rPr lang="en-US" sz="3000" dirty="0">
                <a:latin typeface="Arial Rounded MT Bold" pitchFamily="34" charset="0"/>
              </a:rPr>
              <a:t>give credit to those who have made me </a:t>
            </a:r>
            <a:r>
              <a:rPr lang="en-US" sz="3000" dirty="0" smtClean="0">
                <a:latin typeface="Arial Rounded MT Bold" pitchFamily="34" charset="0"/>
              </a:rPr>
              <a:t>successful </a:t>
            </a:r>
            <a:endParaRPr lang="en-US" sz="3000" dirty="0">
              <a:latin typeface="Arial Rounded MT Bold" pitchFamily="34" charset="0"/>
            </a:endParaRPr>
          </a:p>
        </p:txBody>
      </p:sp>
    </p:spTree>
    <p:extLst>
      <p:ext uri="{BB962C8B-B14F-4D97-AF65-F5344CB8AC3E}">
        <p14:creationId xmlns:p14="http://schemas.microsoft.com/office/powerpoint/2010/main" xmlns="" val="80704482"/>
      </p:ext>
    </p:extLst>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701652" y="259080"/>
            <a:ext cx="7710220" cy="6217920"/>
          </a:xfrm>
        </p:spPr>
      </p:pic>
    </p:spTree>
    <p:extLst>
      <p:ext uri="{BB962C8B-B14F-4D97-AF65-F5344CB8AC3E}">
        <p14:creationId xmlns:p14="http://schemas.microsoft.com/office/powerpoint/2010/main" xmlns="" val="25399265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space.com/images/i/000/020/940/i02/neil-armstrong-apollo-11-moonwalk.jpg?134592923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 y="152400"/>
            <a:ext cx="8539356" cy="64008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5820172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649730"/>
            <a:ext cx="8839200" cy="3046988"/>
          </a:xfrm>
          <a:prstGeom prst="rect">
            <a:avLst/>
          </a:prstGeom>
        </p:spPr>
        <p:txBody>
          <a:bodyPr wrap="square">
            <a:spAutoFit/>
          </a:bodyPr>
          <a:lstStyle/>
          <a:p>
            <a:pPr algn="ctr"/>
            <a:endParaRPr lang="en-US" sz="4800" i="1" dirty="0" smtClean="0">
              <a:solidFill>
                <a:srgbClr val="000000"/>
              </a:solidFill>
              <a:latin typeface="Arial Rounded MT Bold"/>
            </a:endParaRPr>
          </a:p>
          <a:p>
            <a:pPr algn="ctr"/>
            <a:r>
              <a:rPr lang="en-US" sz="4800" i="1" dirty="0" smtClean="0">
                <a:solidFill>
                  <a:srgbClr val="000000"/>
                </a:solidFill>
                <a:latin typeface="Arial Rounded MT Bold"/>
              </a:rPr>
              <a:t>"That's one small step for man, one giant leap for mankind."</a:t>
            </a:r>
            <a:endParaRPr lang="en-US" sz="4800" dirty="0" smtClean="0">
              <a:solidFill>
                <a:prstClr val="black"/>
              </a:solidFill>
              <a:latin typeface="Arial Rounded MT Bold" pitchFamily="34" charset="0"/>
            </a:endParaRPr>
          </a:p>
          <a:p>
            <a:pPr algn="r"/>
            <a:endParaRPr lang="en-US" sz="1600" dirty="0" smtClean="0">
              <a:solidFill>
                <a:prstClr val="black"/>
              </a:solidFill>
              <a:latin typeface="Arial Rounded MT Bold" pitchFamily="34" charset="0"/>
            </a:endParaRPr>
          </a:p>
          <a:p>
            <a:pPr algn="r"/>
            <a:endParaRPr lang="en-US" sz="1600" dirty="0">
              <a:solidFill>
                <a:prstClr val="black"/>
              </a:solidFill>
              <a:latin typeface="Arial Rounded MT Bold" pitchFamily="34" charset="0"/>
            </a:endParaRPr>
          </a:p>
          <a:p>
            <a:pPr algn="r"/>
            <a:r>
              <a:rPr lang="en-US" sz="1600" dirty="0" smtClean="0">
                <a:solidFill>
                  <a:prstClr val="black"/>
                </a:solidFill>
                <a:latin typeface="Arial Rounded MT Bold" pitchFamily="34" charset="0"/>
              </a:rPr>
              <a:t>Neil Armstrong</a:t>
            </a:r>
            <a:endParaRPr lang="en-US" sz="1600" dirty="0">
              <a:solidFill>
                <a:prstClr val="black"/>
              </a:solidFill>
              <a:latin typeface="Arial Rounded MT Bold" pitchFamily="34" charset="0"/>
            </a:endParaRPr>
          </a:p>
        </p:txBody>
      </p:sp>
    </p:spTree>
    <p:extLst>
      <p:ext uri="{BB962C8B-B14F-4D97-AF65-F5344CB8AC3E}">
        <p14:creationId xmlns:p14="http://schemas.microsoft.com/office/powerpoint/2010/main" xmlns="" val="21323633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2133600"/>
            <a:ext cx="7010400" cy="2800767"/>
          </a:xfrm>
          <a:prstGeom prst="rect">
            <a:avLst/>
          </a:prstGeom>
        </p:spPr>
        <p:txBody>
          <a:bodyPr wrap="square">
            <a:spAutoFit/>
          </a:bodyPr>
          <a:lstStyle/>
          <a:p>
            <a:r>
              <a:rPr lang="en-US" sz="4400" b="1" i="1" dirty="0" smtClean="0">
                <a:latin typeface="nimbus-sans"/>
              </a:rPr>
              <a:t>NASA</a:t>
            </a:r>
            <a:r>
              <a:rPr lang="en-US" sz="4400" b="1" i="1" dirty="0">
                <a:latin typeface="nimbus-sans"/>
              </a:rPr>
              <a:t>, Apollo 11 </a:t>
            </a:r>
            <a:r>
              <a:rPr lang="en-US" sz="4400" b="1" i="1" dirty="0" smtClean="0">
                <a:latin typeface="nimbus-sans"/>
              </a:rPr>
              <a:t>   crewmates </a:t>
            </a:r>
            <a:r>
              <a:rPr lang="en-US" sz="4400" b="1" i="1" dirty="0">
                <a:latin typeface="nimbus-sans"/>
              </a:rPr>
              <a:t>honor Neil Armstrong 45 years after moon </a:t>
            </a:r>
            <a:r>
              <a:rPr lang="en-US" sz="4400" b="1" i="1" dirty="0" smtClean="0">
                <a:latin typeface="nimbus-sans"/>
              </a:rPr>
              <a:t>landing</a:t>
            </a:r>
            <a:endParaRPr lang="en-US" sz="4400" b="1" i="1" dirty="0">
              <a:effectLst/>
              <a:latin typeface="nimbus-sans"/>
            </a:endParaRPr>
          </a:p>
        </p:txBody>
      </p:sp>
      <p:sp>
        <p:nvSpPr>
          <p:cNvPr id="3" name="TextBox 2"/>
          <p:cNvSpPr txBox="1"/>
          <p:nvPr/>
        </p:nvSpPr>
        <p:spPr>
          <a:xfrm>
            <a:off x="1371600" y="708839"/>
            <a:ext cx="6172200" cy="769441"/>
          </a:xfrm>
          <a:prstGeom prst="rect">
            <a:avLst/>
          </a:prstGeom>
          <a:noFill/>
        </p:spPr>
        <p:txBody>
          <a:bodyPr wrap="square" rtlCol="0">
            <a:spAutoFit/>
          </a:bodyPr>
          <a:lstStyle/>
          <a:p>
            <a:pPr algn="ctr"/>
            <a:r>
              <a:rPr lang="en-US" sz="4400" dirty="0" smtClean="0">
                <a:latin typeface="Angsana New" pitchFamily="18" charset="-34"/>
                <a:cs typeface="Angsana New" pitchFamily="18" charset="-34"/>
              </a:rPr>
              <a:t>THIS WEEK IN THE NEWS</a:t>
            </a:r>
            <a:endParaRPr lang="en-US" sz="4400" dirty="0">
              <a:latin typeface="Angsana New" pitchFamily="18" charset="-34"/>
              <a:cs typeface="Angsana New" pitchFamily="18" charset="-34"/>
            </a:endParaRPr>
          </a:p>
        </p:txBody>
      </p:sp>
    </p:spTree>
    <p:extLst>
      <p:ext uri="{BB962C8B-B14F-4D97-AF65-F5344CB8AC3E}">
        <p14:creationId xmlns:p14="http://schemas.microsoft.com/office/powerpoint/2010/main" xmlns="" val="3576593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9332</TotalTime>
  <Words>1118</Words>
  <Application>Microsoft Office PowerPoint</Application>
  <PresentationFormat>On-screen Show (4:3)</PresentationFormat>
  <Paragraphs>126</Paragraphs>
  <Slides>26</Slides>
  <Notes>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HUMILITY</vt:lpstr>
      <vt:lpstr>Character Council of Greater Cincinnati and Northern Kentucky</vt:lpstr>
      <vt:lpstr>Character Council of Greater Cincinnati and Northern Kentucky</vt:lpstr>
      <vt:lpstr>HUMILITY</vt:lpstr>
      <vt:lpstr>Character Council of Greater Cincinnati and Northern Kentucky</vt:lpstr>
      <vt:lpstr>Slide 6</vt:lpstr>
      <vt:lpstr>Slide 7</vt:lpstr>
      <vt:lpstr>Slide 8</vt:lpstr>
      <vt:lpstr>Slide 9</vt:lpstr>
      <vt:lpstr>Slide 10</vt:lpstr>
      <vt:lpstr>Slide 11</vt:lpstr>
      <vt:lpstr>Slide 12</vt:lpstr>
      <vt:lpstr>HUMILITY</vt:lpstr>
      <vt:lpstr>Slide 14</vt:lpstr>
      <vt:lpstr>HUMILITY</vt:lpstr>
      <vt:lpstr>Bible Notes</vt:lpstr>
      <vt:lpstr>Bible Notes</vt:lpstr>
      <vt:lpstr>Bible Notes</vt:lpstr>
      <vt:lpstr>Bible Notes</vt:lpstr>
      <vt:lpstr>Bible Notes</vt:lpstr>
      <vt:lpstr>Bible Notes</vt:lpstr>
      <vt:lpstr>Bible Notes</vt:lpstr>
      <vt:lpstr>Slide 23</vt:lpstr>
      <vt:lpstr>HUMILITY</vt:lpstr>
      <vt:lpstr>HUMILITY</vt:lpstr>
      <vt:lpstr>HUMILITY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PUNCTUALITY</dc:title>
  <dc:creator>Randy T. Rogers</dc:creator>
  <cp:lastModifiedBy>jtomey</cp:lastModifiedBy>
  <cp:revision>218</cp:revision>
  <dcterms:created xsi:type="dcterms:W3CDTF">2014-01-09T02:48:58Z</dcterms:created>
  <dcterms:modified xsi:type="dcterms:W3CDTF">2014-10-21T11:38:21Z</dcterms:modified>
</cp:coreProperties>
</file>